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A6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620" autoAdjust="0"/>
    <p:restoredTop sz="94006"/>
  </p:normalViewPr>
  <p:slideViewPr>
    <p:cSldViewPr snapToGrid="0" snapToObjects="1">
      <p:cViewPr>
        <p:scale>
          <a:sx n="136" d="100"/>
          <a:sy n="136" d="100"/>
        </p:scale>
        <p:origin x="116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8/26/23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8/26/23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C629AD0A-C907-4E41-9DDF-E2A64AC479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0824049"/>
              </p:ext>
            </p:extLst>
          </p:nvPr>
        </p:nvGraphicFramePr>
        <p:xfrm>
          <a:off x="2916168" y="416453"/>
          <a:ext cx="3150929" cy="28765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509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400" dirty="0">
                          <a:latin typeface="Chalkboard" panose="03050602040202020205" pitchFamily="66" charset="77"/>
                        </a:rPr>
                        <a:t>The human body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5848" y="-30631"/>
            <a:ext cx="9610405" cy="402872"/>
          </a:xfrm>
        </p:spPr>
        <p:txBody>
          <a:bodyPr numCol="1">
            <a:noAutofit/>
          </a:bodyPr>
          <a:lstStyle/>
          <a:p>
            <a:r>
              <a:rPr lang="en-US" sz="1800" b="1" dirty="0"/>
              <a:t>Who Am I?	| Year 1 Science	 | Autumn 1 </a:t>
            </a:r>
            <a:endParaRPr lang="en-US" sz="1800" b="1" dirty="0">
              <a:latin typeface="Chalkboard" panose="03050602040202020205" pitchFamily="66" charset="77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6842310"/>
              </p:ext>
            </p:extLst>
          </p:nvPr>
        </p:nvGraphicFramePr>
        <p:xfrm>
          <a:off x="173392" y="415184"/>
          <a:ext cx="2544814" cy="17745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291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8008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halkboard" panose="03050602040202020205" pitchFamily="66" charset="77"/>
                        </a:rPr>
                        <a:t>What I should already know: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9129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+mn-lt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halkboard" panose="03050602040202020205" pitchFamily="66" charset="77"/>
                        </a:rPr>
                        <a:t>The names of some parts of my body.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149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+mn-lt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halkboard" panose="03050602040202020205" pitchFamily="66" charset="77"/>
                        </a:rPr>
                        <a:t>That I can use different parts of my body to find out about the world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6640270"/>
              </p:ext>
            </p:extLst>
          </p:nvPr>
        </p:nvGraphicFramePr>
        <p:xfrm>
          <a:off x="122799" y="2189704"/>
          <a:ext cx="2595405" cy="360086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590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363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9338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400" dirty="0">
                          <a:latin typeface="Chalkboard" panose="03050602040202020205" pitchFamily="66" charset="77"/>
                        </a:rPr>
                        <a:t>What I will learn: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6263">
                <a:tc>
                  <a:txBody>
                    <a:bodyPr/>
                    <a:lstStyle/>
                    <a:p>
                      <a:r>
                        <a:rPr lang="en-GB" altLang="en-GB" sz="14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halkboard" panose="03050602040202020205" pitchFamily="66" charset="77"/>
                        </a:rPr>
                        <a:t>To identify and label parts of the human body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15847745"/>
                  </a:ext>
                </a:extLst>
              </a:tr>
              <a:tr h="694729">
                <a:tc>
                  <a:txBody>
                    <a:bodyPr/>
                    <a:lstStyle/>
                    <a:p>
                      <a:r>
                        <a:rPr lang="en-GB" altLang="en-GB" sz="14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halkboard" panose="03050602040202020205" pitchFamily="66" charset="77"/>
                        </a:rPr>
                        <a:t>Know the names of the five senses and which part of the body it’s associated with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44108954"/>
                  </a:ext>
                </a:extLst>
              </a:tr>
              <a:tr h="573773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Chalkboard" panose="03050602040202020205" pitchFamily="66" charset="77"/>
                        </a:rPr>
                        <a:t>Working Scientifically Skills:</a:t>
                      </a:r>
                    </a:p>
                  </a:txBody>
                  <a:tcPr marL="74295" marR="74295" marT="37148" marB="37148"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r>
                        <a:rPr lang="en-GB" sz="1400" dirty="0">
                          <a:latin typeface="Chalkboard" panose="03050602040202020205" pitchFamily="66" charset="77"/>
                        </a:rPr>
                        <a:t>Gather data to help answer questions.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4280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halkboard" panose="03050602040202020205" pitchFamily="66" charset="77"/>
                        </a:rPr>
                        <a:t>1</a:t>
                      </a:r>
                    </a:p>
                  </a:txBody>
                  <a:tcPr marL="74295" marR="74295" marT="37148" marB="37148">
                    <a:solidFill>
                      <a:srgbClr val="FEA6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Chalkboard" panose="03050602040202020205" pitchFamily="66" charset="77"/>
                        </a:rPr>
                        <a:t>Observing closely</a:t>
                      </a:r>
                    </a:p>
                  </a:txBody>
                  <a:tcPr marL="74295" marR="74295" marT="37148" marB="37148">
                    <a:solidFill>
                      <a:srgbClr val="FEA6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4763187"/>
                  </a:ext>
                </a:extLst>
              </a:tr>
              <a:tr h="573773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halkboard" panose="03050602040202020205" pitchFamily="66" charset="77"/>
                        </a:rPr>
                        <a:t>2</a:t>
                      </a:r>
                    </a:p>
                  </a:txBody>
                  <a:tcPr marL="74295" marR="74295" marT="37148" marB="37148">
                    <a:solidFill>
                      <a:srgbClr val="FEA6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Chalkboard" panose="03050602040202020205" pitchFamily="66" charset="77"/>
                        </a:rPr>
                        <a:t>Gathering and recording data</a:t>
                      </a:r>
                    </a:p>
                  </a:txBody>
                  <a:tcPr marL="74295" marR="74295" marT="37148" marB="37148">
                    <a:solidFill>
                      <a:srgbClr val="FEA6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203698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2382920"/>
              </p:ext>
            </p:extLst>
          </p:nvPr>
        </p:nvGraphicFramePr>
        <p:xfrm>
          <a:off x="6175331" y="393673"/>
          <a:ext cx="3607870" cy="614403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27085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06018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20596">
                  <a:extLst>
                    <a:ext uri="{9D8B030D-6E8A-4147-A177-3AD203B41FA5}">
                      <a16:colId xmlns:a16="http://schemas.microsoft.com/office/drawing/2014/main" val="3453223677"/>
                    </a:ext>
                  </a:extLst>
                </a:gridCol>
              </a:tblGrid>
              <a:tr h="643701">
                <a:tc gridSpan="3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halkboard" panose="03050602040202020205" pitchFamily="66" charset="77"/>
                        </a:rPr>
                        <a:t>Key Vocabulary:</a:t>
                      </a:r>
                    </a:p>
                  </a:txBody>
                  <a:tcPr marL="74295" marR="74295" marT="37148" marB="37148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1059849"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+mn-lt"/>
                        </a:rPr>
                        <a:t>1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Chalkboard" panose="03050602040202020205" pitchFamily="66" charset="77"/>
                        </a:rPr>
                        <a:t>organs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halkboard" panose="03050602040202020205" pitchFamily="66" charset="77"/>
                        </a:rPr>
                        <a:t>A group of different tissues that work together to perform a job inside the body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88815010"/>
                  </a:ext>
                </a:extLst>
              </a:tr>
              <a:tr h="858590"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+mn-lt"/>
                        </a:rPr>
                        <a:t>2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Chalkboard" panose="03050602040202020205" pitchFamily="66" charset="77"/>
                        </a:rPr>
                        <a:t>skeleton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halkboard" panose="03050602040202020205" pitchFamily="66" charset="77"/>
                        </a:rPr>
                        <a:t>The framework of a living thing that, in animals, is usually made of bone.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48526501"/>
                  </a:ext>
                </a:extLst>
              </a:tr>
              <a:tr h="858590"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+mn-lt"/>
                        </a:rPr>
                        <a:t>3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Chalkboard" panose="03050602040202020205" pitchFamily="66" charset="77"/>
                        </a:rPr>
                        <a:t>vertebrate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halkboard" panose="03050602040202020205" pitchFamily="66" charset="77"/>
                        </a:rPr>
                        <a:t>Animal with a backbone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25138822"/>
                  </a:ext>
                </a:extLst>
              </a:tr>
              <a:tr h="1006129"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+mn-lt"/>
                        </a:rPr>
                        <a:t>4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Chalkboard" panose="03050602040202020205" pitchFamily="66" charset="77"/>
                        </a:rPr>
                        <a:t>senses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halkboard" panose="03050602040202020205" pitchFamily="66" charset="77"/>
                        </a:rPr>
                        <a:t>Five different ways of understanding and experiencing the world around us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858590"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+mn-lt"/>
                        </a:rPr>
                        <a:t>5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Chalkboard" panose="03050602040202020205" pitchFamily="66" charset="77"/>
                        </a:rPr>
                        <a:t>data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halkboard" panose="03050602040202020205" pitchFamily="66" charset="77"/>
                        </a:rPr>
                        <a:t>A collection of information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74665230"/>
                  </a:ext>
                </a:extLst>
              </a:tr>
              <a:tr h="858590"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+mn-lt"/>
                        </a:rPr>
                        <a:t>6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Chalkboard" panose="03050602040202020205" pitchFamily="66" charset="77"/>
                        </a:rPr>
                        <a:t>pictogram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halkboard" panose="03050602040202020205" pitchFamily="66" charset="77"/>
                        </a:rPr>
                        <a:t>A chart that uses pictures to represent data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</a:tbl>
          </a:graphicData>
        </a:graphic>
      </p:graphicFrame>
      <p:sp>
        <p:nvSpPr>
          <p:cNvPr id="48" name="TextBox 47">
            <a:extLst>
              <a:ext uri="{FF2B5EF4-FFF2-40B4-BE49-F238E27FC236}">
                <a16:creationId xmlns:a16="http://schemas.microsoft.com/office/drawing/2014/main" id="{5DBA4216-19DB-EA60-7662-C43459861026}"/>
              </a:ext>
            </a:extLst>
          </p:cNvPr>
          <p:cNvSpPr txBox="1"/>
          <p:nvPr/>
        </p:nvSpPr>
        <p:spPr>
          <a:xfrm>
            <a:off x="5292725" y="5631863"/>
            <a:ext cx="307975" cy="12261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4" name="Picture 13" descr="Diagram&#10;&#10;Description automatically generated">
            <a:extLst>
              <a:ext uri="{FF2B5EF4-FFF2-40B4-BE49-F238E27FC236}">
                <a16:creationId xmlns:a16="http://schemas.microsoft.com/office/drawing/2014/main" id="{FF95DF89-A294-6D37-24AE-5610A5BE44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6168" y="807578"/>
            <a:ext cx="3104263" cy="4824282"/>
          </a:xfrm>
          <a:prstGeom prst="rect">
            <a:avLst/>
          </a:prstGeom>
        </p:spPr>
      </p:pic>
      <p:pic>
        <p:nvPicPr>
          <p:cNvPr id="9" name="Picture 8" descr="A cartoon of a person holding a bug&#10;&#10;Description automatically generated">
            <a:extLst>
              <a:ext uri="{FF2B5EF4-FFF2-40B4-BE49-F238E27FC236}">
                <a16:creationId xmlns:a16="http://schemas.microsoft.com/office/drawing/2014/main" id="{207EAFB3-1CA7-5899-E6F5-E43F69FD39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2678" y="5811399"/>
            <a:ext cx="956225" cy="1040104"/>
          </a:xfrm>
          <a:prstGeom prst="rect">
            <a:avLst/>
          </a:prstGeom>
        </p:spPr>
      </p:pic>
      <p:pic>
        <p:nvPicPr>
          <p:cNvPr id="12" name="Picture 11" descr="A cartoon of a child eating an ice cream cone&#10;&#10;Description automatically generated">
            <a:extLst>
              <a:ext uri="{FF2B5EF4-FFF2-40B4-BE49-F238E27FC236}">
                <a16:creationId xmlns:a16="http://schemas.microsoft.com/office/drawing/2014/main" id="{E0920AB1-00F0-3066-CE1E-D5D29EEFC8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30790" y="5847006"/>
            <a:ext cx="885378" cy="1040104"/>
          </a:xfrm>
          <a:prstGeom prst="rect">
            <a:avLst/>
          </a:prstGeom>
        </p:spPr>
      </p:pic>
      <p:pic>
        <p:nvPicPr>
          <p:cNvPr id="15" name="Picture 14" descr="A cartoon of a person with her hand to her ear&#10;&#10;Description automatically generated">
            <a:extLst>
              <a:ext uri="{FF2B5EF4-FFF2-40B4-BE49-F238E27FC236}">
                <a16:creationId xmlns:a16="http://schemas.microsoft.com/office/drawing/2014/main" id="{FD1FAE78-8F01-FC1E-0E57-CF494AF988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69175" y="5797456"/>
            <a:ext cx="949325" cy="1067991"/>
          </a:xfrm>
          <a:prstGeom prst="rect">
            <a:avLst/>
          </a:prstGeom>
        </p:spPr>
      </p:pic>
      <p:pic>
        <p:nvPicPr>
          <p:cNvPr id="19" name="Picture 18" descr="A cartoon of a child and child holding hands&#10;&#10;Description automatically generated">
            <a:extLst>
              <a:ext uri="{FF2B5EF4-FFF2-40B4-BE49-F238E27FC236}">
                <a16:creationId xmlns:a16="http://schemas.microsoft.com/office/drawing/2014/main" id="{1A4AE3C0-008C-4B2F-98EA-23998E494EA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20789" y="5715564"/>
            <a:ext cx="791974" cy="1149639"/>
          </a:xfrm>
          <a:prstGeom prst="rect">
            <a:avLst/>
          </a:prstGeom>
        </p:spPr>
      </p:pic>
      <p:pic>
        <p:nvPicPr>
          <p:cNvPr id="21" name="Picture 20" descr="A cartoon of a child smelling a flower&#10;&#10;Description automatically generated">
            <a:extLst>
              <a:ext uri="{FF2B5EF4-FFF2-40B4-BE49-F238E27FC236}">
                <a16:creationId xmlns:a16="http://schemas.microsoft.com/office/drawing/2014/main" id="{4199FEBD-77C5-E74B-E2E0-1D886609BD0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91853" y="5790571"/>
            <a:ext cx="789044" cy="1040104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3093494A-6737-FB31-BCA5-8A7F2766AE6F}"/>
              </a:ext>
            </a:extLst>
          </p:cNvPr>
          <p:cNvSpPr txBox="1"/>
          <p:nvPr/>
        </p:nvSpPr>
        <p:spPr>
          <a:xfrm>
            <a:off x="176067" y="6040078"/>
            <a:ext cx="987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halkboard" panose="03050602040202020205" pitchFamily="66" charset="77"/>
              </a:rPr>
              <a:t>Senses</a:t>
            </a: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6341</TotalTime>
  <Words>169</Words>
  <Application>Microsoft Macintosh PowerPoint</Application>
  <PresentationFormat>A4 Paper (210x297 mm)</PresentationFormat>
  <Paragraphs>38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Chalkboard</vt:lpstr>
      <vt:lpstr>Office Theme</vt:lpstr>
      <vt:lpstr>Who Am I? | Year 1 Science  | Autumn 1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StAndrews Primary 4</cp:lastModifiedBy>
  <cp:revision>95</cp:revision>
  <cp:lastPrinted>2022-04-26T08:41:12Z</cp:lastPrinted>
  <dcterms:created xsi:type="dcterms:W3CDTF">2017-10-15T20:56:30Z</dcterms:created>
  <dcterms:modified xsi:type="dcterms:W3CDTF">2023-08-26T14:48:47Z</dcterms:modified>
</cp:coreProperties>
</file>