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334" autoAdjust="0"/>
    <p:restoredTop sz="94620"/>
  </p:normalViewPr>
  <p:slideViewPr>
    <p:cSldViewPr snapToGrid="0" snapToObjects="1">
      <p:cViewPr varScale="1">
        <p:scale>
          <a:sx n="103" d="100"/>
          <a:sy n="103" d="100"/>
        </p:scale>
        <p:origin x="182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4/10/23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4/10/23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4/10/23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4/10/23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4/10/23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4/10/23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4/10/23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4/10/23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4/10/23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4/10/23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4/10/23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4/10/23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4/10/23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79545" y="47193"/>
            <a:ext cx="7429500" cy="273090"/>
          </a:xfrm>
        </p:spPr>
        <p:txBody>
          <a:bodyPr numCol="1">
            <a:noAutofit/>
          </a:bodyPr>
          <a:lstStyle/>
          <a:p>
            <a:r>
              <a:rPr lang="en-US" sz="1800" b="1" dirty="0"/>
              <a:t>Evolution and Inheritance |	Summer 1	| Year 6 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9374032"/>
              </p:ext>
            </p:extLst>
          </p:nvPr>
        </p:nvGraphicFramePr>
        <p:xfrm>
          <a:off x="93407" y="322558"/>
          <a:ext cx="2946519" cy="26176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86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516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00573">
                <a:tc gridSpan="2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dirty="0"/>
                        <a:t>What I should already know: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7585">
                <a:tc>
                  <a:txBody>
                    <a:bodyPr/>
                    <a:lstStyle/>
                    <a:p>
                      <a:r>
                        <a:rPr lang="en-US" sz="120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Fossils are simply the preserved remains of an animal or plant that lived millions of years ago.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758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/>
                        <a:t>2</a:t>
                      </a:r>
                    </a:p>
                    <a:p>
                      <a:endParaRPr lang="en-US" sz="12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That fossils are formed when things that have lived are trapped within rock.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22705933"/>
                  </a:ext>
                </a:extLst>
              </a:tr>
              <a:tr h="461340">
                <a:tc>
                  <a:txBody>
                    <a:bodyPr/>
                    <a:lstStyle/>
                    <a:p>
                      <a:r>
                        <a:rPr lang="en-US" sz="1200" dirty="0"/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How to describe the life process of reproduction in some plants and animals.</a:t>
                      </a:r>
                      <a:endParaRPr lang="en-GB" sz="1200" b="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95473">
                <a:tc>
                  <a:txBody>
                    <a:bodyPr/>
                    <a:lstStyle/>
                    <a:p>
                      <a:r>
                        <a:rPr lang="en-US" sz="1200" dirty="0"/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That environments can change and that this can sometimes pose dangers to living things.</a:t>
                      </a:r>
                      <a:endParaRPr lang="en-GB" sz="1200" b="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72068859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0489473"/>
              </p:ext>
            </p:extLst>
          </p:nvPr>
        </p:nvGraphicFramePr>
        <p:xfrm>
          <a:off x="93408" y="3358219"/>
          <a:ext cx="2865840" cy="312229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946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711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5823">
                <a:tc gridSpan="2">
                  <a:txBody>
                    <a:bodyPr/>
                    <a:lstStyle/>
                    <a:p>
                      <a:pPr algn="ctr"/>
                      <a:r>
                        <a:rPr lang="en-GB" altLang="en-GB" dirty="0"/>
                        <a:t>What I will Learn: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4717">
                <a:tc>
                  <a:txBody>
                    <a:bodyPr/>
                    <a:lstStyle/>
                    <a:p>
                      <a:r>
                        <a:rPr lang="en-GB" altLang="en-GB" sz="1000" b="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/>
                        <a:t>That living things have changed over time.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7260">
                <a:tc>
                  <a:txBody>
                    <a:bodyPr/>
                    <a:lstStyle/>
                    <a:p>
                      <a:r>
                        <a:rPr lang="en-GB" altLang="en-GB" sz="1000" b="0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/>
                        <a:t>That fossils provide information about living things that inhabited the Earth millions of years ago.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4717">
                <a:tc>
                  <a:txBody>
                    <a:bodyPr/>
                    <a:lstStyle/>
                    <a:p>
                      <a:r>
                        <a:rPr lang="en-GB" altLang="en-GB" sz="1000" b="0" dirty="0"/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/>
                        <a:t>That living things produce offspring of the same kind, but normally offspring vary and are not identical to their parents.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07509847"/>
                  </a:ext>
                </a:extLst>
              </a:tr>
              <a:tr h="327260">
                <a:tc>
                  <a:txBody>
                    <a:bodyPr/>
                    <a:lstStyle/>
                    <a:p>
                      <a:r>
                        <a:rPr lang="en-GB" altLang="en-GB" sz="1000" b="0" dirty="0"/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/>
                        <a:t>To identify how animals and plants are adapted to suit their environment in different ways.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7260">
                <a:tc>
                  <a:txBody>
                    <a:bodyPr/>
                    <a:lstStyle/>
                    <a:p>
                      <a:r>
                        <a:rPr lang="en-GB" altLang="en-GB" sz="1000" b="0" dirty="0"/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/>
                        <a:t>That adaptation may lead to evolution.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84599061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9013222"/>
              </p:ext>
            </p:extLst>
          </p:nvPr>
        </p:nvGraphicFramePr>
        <p:xfrm>
          <a:off x="6229853" y="325677"/>
          <a:ext cx="3582738" cy="4660923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86080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  <a:gridCol w="937249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259409">
                  <a:extLst>
                    <a:ext uri="{9D8B030D-6E8A-4147-A177-3AD203B41FA5}">
                      <a16:colId xmlns:a16="http://schemas.microsoft.com/office/drawing/2014/main" val="3453223677"/>
                    </a:ext>
                  </a:extLst>
                </a:gridCol>
              </a:tblGrid>
              <a:tr h="438411">
                <a:tc gridSpan="3"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Key Vocabulary: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58796">
                <a:tc>
                  <a:txBody>
                    <a:bodyPr/>
                    <a:lstStyle/>
                    <a:p>
                      <a:r>
                        <a:rPr lang="en-US" sz="1200" b="1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1" dirty="0"/>
                        <a:t>Adaptation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Any physical or behavioural characteristics of an animal that help it to survive in its environment. </a:t>
                      </a:r>
                      <a:endParaRPr lang="en-GB" sz="1200" b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452490">
                <a:tc>
                  <a:txBody>
                    <a:bodyPr/>
                    <a:lstStyle/>
                    <a:p>
                      <a:r>
                        <a:rPr lang="en-US" sz="1200" b="1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1" dirty="0"/>
                        <a:t>Evolution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process by which living things can gradually change over time.</a:t>
                      </a:r>
                      <a:endParaRPr lang="en-GB" sz="1200" b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451945">
                <a:tc>
                  <a:txBody>
                    <a:bodyPr/>
                    <a:lstStyle/>
                    <a:p>
                      <a:r>
                        <a:rPr lang="en-US" sz="1200" b="1" dirty="0"/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1" dirty="0"/>
                        <a:t>Fossil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Imprints of long dead plants and animals found in rocks. 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588579">
                <a:tc>
                  <a:txBody>
                    <a:bodyPr/>
                    <a:lstStyle/>
                    <a:p>
                      <a:r>
                        <a:rPr lang="en-US" sz="1200" b="1" dirty="0"/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1" dirty="0"/>
                        <a:t>Inherited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The way that a trait or characteristic is passed to offspring from parents.</a:t>
                      </a:r>
                      <a:endParaRPr lang="en-GB" b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618129">
                <a:tc>
                  <a:txBody>
                    <a:bodyPr/>
                    <a:lstStyle/>
                    <a:p>
                      <a:r>
                        <a:rPr lang="en-US" sz="1200" b="1" dirty="0"/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1" dirty="0"/>
                        <a:t>Natural selection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A process in which living things adapt themselves in order to survive, that they don’t have any control over</a:t>
                      </a:r>
                      <a:r>
                        <a:rPr lang="en-GB" sz="1200" b="0" dirty="0"/>
                        <a:t>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633229">
                <a:tc>
                  <a:txBody>
                    <a:bodyPr/>
                    <a:lstStyle/>
                    <a:p>
                      <a:r>
                        <a:rPr lang="en-GB" sz="1200" b="1" dirty="0"/>
                        <a:t>6</a:t>
                      </a:r>
                      <a:endParaRPr lang="en-US" sz="1200" b="1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1" dirty="0"/>
                        <a:t>Variety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D</a:t>
                      </a:r>
                      <a:r>
                        <a:rPr lang="en-GB" sz="1200"/>
                        <a:t>ifferences </a:t>
                      </a:r>
                      <a:r>
                        <a:rPr lang="en-GB" sz="1200" dirty="0"/>
                        <a:t>between things as part of a whole group</a:t>
                      </a:r>
                      <a:endParaRPr lang="en-GB" sz="1200" b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31194389"/>
                  </a:ext>
                </a:extLst>
              </a:tr>
              <a:tr h="633229">
                <a:tc>
                  <a:txBody>
                    <a:bodyPr/>
                    <a:lstStyle/>
                    <a:p>
                      <a:r>
                        <a:rPr lang="en-US" sz="1200" b="1" dirty="0"/>
                        <a:t>7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1" dirty="0"/>
                        <a:t>Naturalist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type of scientist who focuses on natural history, which is the study of living things. </a:t>
                      </a:r>
                      <a:endParaRPr lang="en-GB" sz="1200" b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75794675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27EED2C-40DA-6F4E-8561-BCF7EE4F12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0222488"/>
              </p:ext>
            </p:extLst>
          </p:nvPr>
        </p:nvGraphicFramePr>
        <p:xfrm>
          <a:off x="3039926" y="322558"/>
          <a:ext cx="3131615" cy="184213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04033">
                  <a:extLst>
                    <a:ext uri="{9D8B030D-6E8A-4147-A177-3AD203B41FA5}">
                      <a16:colId xmlns:a16="http://schemas.microsoft.com/office/drawing/2014/main" val="2316687726"/>
                    </a:ext>
                  </a:extLst>
                </a:gridCol>
                <a:gridCol w="2927582">
                  <a:extLst>
                    <a:ext uri="{9D8B030D-6E8A-4147-A177-3AD203B41FA5}">
                      <a16:colId xmlns:a16="http://schemas.microsoft.com/office/drawing/2014/main" val="2379496559"/>
                    </a:ext>
                  </a:extLst>
                </a:gridCol>
              </a:tblGrid>
              <a:tr h="322571">
                <a:tc gridSpan="2">
                  <a:txBody>
                    <a:bodyPr/>
                    <a:lstStyle/>
                    <a:p>
                      <a:pPr algn="ctr"/>
                      <a:r>
                        <a:rPr lang="en-GB" altLang="en-GB" sz="1800" dirty="0"/>
                        <a:t>Working scientifically skills: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550516657"/>
                  </a:ext>
                </a:extLst>
              </a:tr>
              <a:tr h="592259">
                <a:tc>
                  <a:txBody>
                    <a:bodyPr/>
                    <a:lstStyle/>
                    <a:p>
                      <a:r>
                        <a:rPr lang="en-GB" altLang="en-GB" sz="1100" dirty="0"/>
                        <a:t>1</a:t>
                      </a:r>
                      <a:endParaRPr lang="en-GB" altLang="en-GB" sz="11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Identify scientific evidence that has been used to support or refute ideas or arguments.</a:t>
                      </a:r>
                      <a:endParaRPr lang="en-GB" sz="20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3941051"/>
                  </a:ext>
                </a:extLst>
              </a:tr>
              <a:tr h="789679">
                <a:tc>
                  <a:txBody>
                    <a:bodyPr/>
                    <a:lstStyle/>
                    <a:p>
                      <a:r>
                        <a:rPr lang="en-GB" altLang="en-GB" sz="1100" dirty="0"/>
                        <a:t>2</a:t>
                      </a:r>
                      <a:endParaRPr lang="en-GB" altLang="en-GB" sz="11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Observing and raising questions about  animals and how they are adapted to their environment.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29339964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F8BD6BF1-10C0-598C-2477-BA0F5A2195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8533474"/>
              </p:ext>
            </p:extLst>
          </p:nvPr>
        </p:nvGraphicFramePr>
        <p:xfrm>
          <a:off x="3063251" y="2672737"/>
          <a:ext cx="3131614" cy="21207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135042">
                  <a:extLst>
                    <a:ext uri="{9D8B030D-6E8A-4147-A177-3AD203B41FA5}">
                      <a16:colId xmlns:a16="http://schemas.microsoft.com/office/drawing/2014/main" val="3622325577"/>
                    </a:ext>
                  </a:extLst>
                </a:gridCol>
                <a:gridCol w="1996572">
                  <a:extLst>
                    <a:ext uri="{9D8B030D-6E8A-4147-A177-3AD203B41FA5}">
                      <a16:colId xmlns:a16="http://schemas.microsoft.com/office/drawing/2014/main" val="2097564621"/>
                    </a:ext>
                  </a:extLst>
                </a:gridCol>
              </a:tblGrid>
              <a:tr h="291900">
                <a:tc gridSpan="2">
                  <a:txBody>
                    <a:bodyPr/>
                    <a:lstStyle/>
                    <a:p>
                      <a:pPr algn="ctr"/>
                      <a:r>
                        <a:rPr lang="en-GB" altLang="en-GB" sz="1200" dirty="0"/>
                        <a:t>Scientists/Inventors: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4728256"/>
                  </a:ext>
                </a:extLst>
              </a:tr>
              <a:tr h="690444">
                <a:tc>
                  <a:txBody>
                    <a:bodyPr/>
                    <a:lstStyle/>
                    <a:p>
                      <a:r>
                        <a:rPr lang="en-GB" sz="1200" b="1" dirty="0"/>
                        <a:t>Mary Anning</a:t>
                      </a:r>
                    </a:p>
                    <a:p>
                      <a:r>
                        <a:rPr lang="en-GB" sz="1200" b="1" dirty="0"/>
                        <a:t>(1799 - 1847)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Mary Anning was a famous fossil hunter and collector. She found and identified many pre-historic fossils from the time of the dinosaurs.</a:t>
                      </a:r>
                      <a:endParaRPr lang="en-GB" sz="1200" dirty="0">
                        <a:latin typeface="+mn-lt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61044190"/>
                  </a:ext>
                </a:extLst>
              </a:tr>
              <a:tr h="690444">
                <a:tc>
                  <a:txBody>
                    <a:bodyPr/>
                    <a:lstStyle/>
                    <a:p>
                      <a:r>
                        <a:rPr lang="en-GB" sz="1200" b="1" dirty="0"/>
                        <a:t>Charles Darwin</a:t>
                      </a:r>
                    </a:p>
                    <a:p>
                      <a:r>
                        <a:rPr lang="en-GB" sz="12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(1809 - 1882) </a:t>
                      </a:r>
                      <a:endParaRPr lang="en-GB" sz="1200" b="1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Charles Darwin was an English naturalist and was famous for his work on evolution and natural selection. </a:t>
                      </a:r>
                      <a:endParaRPr lang="en-GB" sz="1200" dirty="0">
                        <a:latin typeface="+mn-lt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17506428"/>
                  </a:ext>
                </a:extLst>
              </a:tr>
            </a:tbl>
          </a:graphicData>
        </a:graphic>
      </p:graphicFrame>
      <p:pic>
        <p:nvPicPr>
          <p:cNvPr id="9" name="Picture 8" descr="Graphical user interface, text, chat or text message&#10;&#10;Description automatically generated">
            <a:extLst>
              <a:ext uri="{FF2B5EF4-FFF2-40B4-BE49-F238E27FC236}">
                <a16:creationId xmlns:a16="http://schemas.microsoft.com/office/drawing/2014/main" id="{54EDDCC3-A5E9-5F29-33C3-02DD81BBC1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8265" y="4986600"/>
            <a:ext cx="3154939" cy="170451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87E2A17-A679-F2DD-E8B1-25AD1D67951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75956" y="5053956"/>
            <a:ext cx="3154939" cy="1637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4793</TotalTime>
  <Words>379</Words>
  <Application>Microsoft Macintosh PowerPoint</Application>
  <PresentationFormat>A4 Paper (210x297 mm)</PresentationFormat>
  <Paragraphs>56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Evolution and Inheritance | Summer 1 | Year 6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StAndrews Primary 6</cp:lastModifiedBy>
  <cp:revision>68</cp:revision>
  <cp:lastPrinted>2017-10-30T10:21:12Z</cp:lastPrinted>
  <dcterms:created xsi:type="dcterms:W3CDTF">2017-10-15T20:56:30Z</dcterms:created>
  <dcterms:modified xsi:type="dcterms:W3CDTF">2023-04-10T13:29:53Z</dcterms:modified>
</cp:coreProperties>
</file>