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7" r:id="rId2"/>
  </p:sldIdLst>
  <p:sldSz cx="9906000" cy="6858000" type="A4"/>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16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912" autoAdjust="0"/>
    <p:restoredTop sz="94830"/>
  </p:normalViewPr>
  <p:slideViewPr>
    <p:cSldViewPr snapToGrid="0" snapToObjects="1">
      <p:cViewPr varScale="1">
        <p:scale>
          <a:sx n="121" d="100"/>
          <a:sy n="121" d="100"/>
        </p:scale>
        <p:origin x="1848"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8932"/>
          </a:xfrm>
          <a:prstGeom prst="rect">
            <a:avLst/>
          </a:prstGeom>
        </p:spPr>
        <p:txBody>
          <a:bodyPr vert="horz" lIns="91440" tIns="45720" rIns="91440" bIns="45720" numCol="1" rtlCol="0"/>
          <a:lstStyle>
            <a:lvl1pPr algn="l">
              <a:defRPr sz="1200"/>
            </a:lvl1pPr>
          </a:lstStyle>
          <a:p>
            <a:endParaRPr lang="en-US"/>
          </a:p>
        </p:txBody>
      </p:sp>
      <p:sp>
        <p:nvSpPr>
          <p:cNvPr id="3" name="Date Placeholder 2"/>
          <p:cNvSpPr>
            <a:spLocks noGrp="1"/>
          </p:cNvSpPr>
          <p:nvPr>
            <p:ph type="dt" idx="1"/>
          </p:nvPr>
        </p:nvSpPr>
        <p:spPr>
          <a:xfrm>
            <a:off x="3854939" y="0"/>
            <a:ext cx="2949099" cy="498932"/>
          </a:xfrm>
          <a:prstGeom prst="rect">
            <a:avLst/>
          </a:prstGeom>
        </p:spPr>
        <p:txBody>
          <a:bodyPr vert="horz" lIns="91440" tIns="45720" rIns="91440" bIns="45720" numCol="1" rtlCol="0"/>
          <a:lstStyle>
            <a:lvl1pPr algn="r">
              <a:defRPr sz="1200"/>
            </a:lvl1pPr>
          </a:lstStyle>
          <a:p>
            <a:fld id="{74DA69C8-F84C-2947-85D9-F4E475966ECC}" type="datetimeFigureOut">
              <a:rPr lang="en-US" smtClean="0"/>
              <a:t>3/20/24</a:t>
            </a:fld>
            <a:endParaRPr lang="en-US"/>
          </a:p>
        </p:txBody>
      </p:sp>
      <p:sp>
        <p:nvSpPr>
          <p:cNvPr id="4" name="Slide Image Placeholder 3"/>
          <p:cNvSpPr>
            <a:spLocks noGrp="1" noRot="1" noChangeAspect="1"/>
          </p:cNvSpPr>
          <p:nvPr>
            <p:ph type="sldImg" idx="2"/>
          </p:nvPr>
        </p:nvSpPr>
        <p:spPr>
          <a:xfrm>
            <a:off x="979488" y="1243013"/>
            <a:ext cx="4846637" cy="3355975"/>
          </a:xfrm>
          <a:prstGeom prst="rect">
            <a:avLst/>
          </a:prstGeom>
          <a:noFill/>
          <a:ln w="12700">
            <a:solidFill>
              <a:prstClr val="black"/>
            </a:solidFill>
          </a:ln>
        </p:spPr>
        <p:txBody>
          <a:bodyPr vert="horz" lIns="91440" tIns="45720" rIns="91440" bIns="45720" numCol="1" rtlCol="0" anchor="ctr"/>
          <a:lstStyle/>
          <a:p>
            <a:endParaRPr lang="en-US"/>
          </a:p>
        </p:txBody>
      </p:sp>
      <p:sp>
        <p:nvSpPr>
          <p:cNvPr id="5" name="Notes Placeholder 4"/>
          <p:cNvSpPr>
            <a:spLocks noGrp="1"/>
          </p:cNvSpPr>
          <p:nvPr>
            <p:ph type="body" sz="quarter" idx="3"/>
          </p:nvPr>
        </p:nvSpPr>
        <p:spPr>
          <a:xfrm>
            <a:off x="680562" y="4785598"/>
            <a:ext cx="5444490" cy="3915489"/>
          </a:xfrm>
          <a:prstGeom prst="rect">
            <a:avLst/>
          </a:prstGeom>
        </p:spPr>
        <p:txBody>
          <a:bodyPr vert="horz" lIns="91440" tIns="45720" rIns="91440" bIns="45720"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45170"/>
            <a:ext cx="2949099" cy="498931"/>
          </a:xfrm>
          <a:prstGeom prst="rect">
            <a:avLst/>
          </a:prstGeom>
        </p:spPr>
        <p:txBody>
          <a:bodyPr vert="horz" lIns="91440" tIns="45720" rIns="91440" bIns="45720"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4939" y="9445170"/>
            <a:ext cx="2949099" cy="498931"/>
          </a:xfrm>
          <a:prstGeom prst="rect">
            <a:avLst/>
          </a:prstGeom>
        </p:spPr>
        <p:txBody>
          <a:bodyPr vert="horz" lIns="91440" tIns="45720" rIns="91440" bIns="45720"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24504791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3/20/24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3/20/24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3/20/24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3/20/24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3/20/24</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3/20/24</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3/20/24</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3/20/24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3/20/24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3/20/24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3/20/24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3/20/24</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6447" y="17024"/>
            <a:ext cx="9617369" cy="273090"/>
          </a:xfrm>
        </p:spPr>
        <p:txBody>
          <a:bodyPr numCol="1">
            <a:noAutofit/>
          </a:bodyPr>
          <a:lstStyle/>
          <a:p>
            <a:r>
              <a:rPr lang="en-US" sz="1200" b="1" dirty="0"/>
              <a:t>WW2: What positive legacies can we still see today? 	 |	Year 6 History		| 	Spring 2</a:t>
            </a:r>
          </a:p>
        </p:txBody>
      </p:sp>
      <p:graphicFrame>
        <p:nvGraphicFramePr>
          <p:cNvPr id="4" name="Table 3"/>
          <p:cNvGraphicFramePr>
            <a:graphicFrameLocks noGrp="1"/>
          </p:cNvGraphicFramePr>
          <p:nvPr>
            <p:extLst>
              <p:ext uri="{D42A27DB-BD31-4B8C-83A1-F6EECF244321}">
                <p14:modId xmlns:p14="http://schemas.microsoft.com/office/powerpoint/2010/main" val="2010167200"/>
              </p:ext>
            </p:extLst>
          </p:nvPr>
        </p:nvGraphicFramePr>
        <p:xfrm>
          <a:off x="116161" y="354454"/>
          <a:ext cx="2851463" cy="1863136"/>
        </p:xfrm>
        <a:graphic>
          <a:graphicData uri="http://schemas.openxmlformats.org/drawingml/2006/table">
            <a:tbl>
              <a:tblPr firstRow="1" bandRow="1">
                <a:tableStyleId>{5C22544A-7EE6-4342-B048-85BDC9FD1C3A}</a:tableStyleId>
              </a:tblPr>
              <a:tblGrid>
                <a:gridCol w="177329">
                  <a:extLst>
                    <a:ext uri="{9D8B030D-6E8A-4147-A177-3AD203B41FA5}">
                      <a16:colId xmlns:a16="http://schemas.microsoft.com/office/drawing/2014/main" val="20002"/>
                    </a:ext>
                  </a:extLst>
                </a:gridCol>
                <a:gridCol w="2674134">
                  <a:extLst>
                    <a:ext uri="{9D8B030D-6E8A-4147-A177-3AD203B41FA5}">
                      <a16:colId xmlns:a16="http://schemas.microsoft.com/office/drawing/2014/main" val="20000"/>
                    </a:ext>
                  </a:extLst>
                </a:gridCol>
              </a:tblGrid>
              <a:tr h="328133">
                <a:tc gridSpan="2">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US" sz="1400" dirty="0"/>
                        <a:t>I should already know…</a:t>
                      </a:r>
                    </a:p>
                  </a:txBody>
                  <a:tcPr marL="74295" marR="74295" marT="37148" marB="37148"/>
                </a:tc>
                <a:tc hMerge="1">
                  <a:txBody>
                    <a:bodyPr/>
                    <a:lstStyle/>
                    <a:p>
                      <a:endParaRPr lang="en-US" sz="1500" dirty="0"/>
                    </a:p>
                  </a:txBody>
                  <a:tcPr marL="74295" marR="74295" marT="37148" marB="37148"/>
                </a:tc>
                <a:extLst>
                  <a:ext uri="{0D108BD9-81ED-4DB2-BD59-A6C34878D82A}">
                    <a16:rowId xmlns:a16="http://schemas.microsoft.com/office/drawing/2014/main" val="10000"/>
                  </a:ext>
                </a:extLst>
              </a:tr>
              <a:tr h="293365">
                <a:tc>
                  <a:txBody>
                    <a:bodyPr/>
                    <a:lstStyle/>
                    <a:p>
                      <a:r>
                        <a:rPr lang="en-US" sz="1200" dirty="0"/>
                        <a:t>1</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Understand what ‘legacy’ is.</a:t>
                      </a:r>
                    </a:p>
                  </a:txBody>
                  <a:tcPr marL="74295" marR="74295" marT="37148" marB="37148"/>
                </a:tc>
                <a:extLst>
                  <a:ext uri="{0D108BD9-81ED-4DB2-BD59-A6C34878D82A}">
                    <a16:rowId xmlns:a16="http://schemas.microsoft.com/office/drawing/2014/main" val="10001"/>
                  </a:ext>
                </a:extLst>
              </a:tr>
              <a:tr h="347710">
                <a:tc>
                  <a:txBody>
                    <a:bodyPr/>
                    <a:lstStyle/>
                    <a:p>
                      <a:r>
                        <a:rPr lang="en-US" sz="1200" dirty="0"/>
                        <a:t>2</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There was lots of migration following WW2</a:t>
                      </a:r>
                    </a:p>
                  </a:txBody>
                  <a:tcPr marL="74295" marR="74295" marT="37148" marB="37148"/>
                </a:tc>
                <a:extLst>
                  <a:ext uri="{0D108BD9-81ED-4DB2-BD59-A6C34878D82A}">
                    <a16:rowId xmlns:a16="http://schemas.microsoft.com/office/drawing/2014/main" val="10002"/>
                  </a:ext>
                </a:extLst>
              </a:tr>
              <a:tr h="316712">
                <a:tc>
                  <a:txBody>
                    <a:bodyPr/>
                    <a:lstStyle/>
                    <a:p>
                      <a:r>
                        <a:rPr lang="en-US" sz="1200" dirty="0"/>
                        <a:t>3</a:t>
                      </a:r>
                    </a:p>
                  </a:txBody>
                  <a:tcPr marL="74295" marR="74295" marT="37148" marB="37148"/>
                </a:tc>
                <a:tc>
                  <a:txBody>
                    <a:bodyPr/>
                    <a:lstStyle/>
                    <a:p>
                      <a:r>
                        <a:rPr lang="en-GB" sz="1100" dirty="0"/>
                        <a:t>What kinder transport was </a:t>
                      </a:r>
                    </a:p>
                  </a:txBody>
                  <a:tcPr marL="74295" marR="74295" marT="37148" marB="37148"/>
                </a:tc>
                <a:extLst>
                  <a:ext uri="{0D108BD9-81ED-4DB2-BD59-A6C34878D82A}">
                    <a16:rowId xmlns:a16="http://schemas.microsoft.com/office/drawing/2014/main" val="10003"/>
                  </a:ext>
                </a:extLst>
              </a:tr>
              <a:tr h="501979">
                <a:tc>
                  <a:txBody>
                    <a:bodyPr/>
                    <a:lstStyle/>
                    <a:p>
                      <a:r>
                        <a:rPr lang="en-US" sz="1200" dirty="0"/>
                        <a:t>4</a:t>
                      </a:r>
                    </a:p>
                  </a:txBody>
                  <a:tcPr marL="74295" marR="74295" marT="37148" marB="37148"/>
                </a:tc>
                <a:tc>
                  <a:txBody>
                    <a:bodyPr/>
                    <a:lstStyle/>
                    <a:p>
                      <a:r>
                        <a:rPr lang="en-GB" sz="1100" dirty="0"/>
                        <a:t>A </a:t>
                      </a:r>
                      <a:r>
                        <a:rPr lang="en-GB" sz="1100" b="1" dirty="0"/>
                        <a:t>primary source </a:t>
                      </a:r>
                      <a:r>
                        <a:rPr lang="en-GB" sz="1100" b="0" dirty="0"/>
                        <a:t>is</a:t>
                      </a:r>
                      <a:r>
                        <a:rPr lang="en-GB" sz="1100" dirty="0"/>
                        <a:t> created at the time of the study and a </a:t>
                      </a:r>
                      <a:r>
                        <a:rPr lang="en-GB" sz="1100" b="1" dirty="0"/>
                        <a:t>secondary source is </a:t>
                      </a:r>
                      <a:r>
                        <a:rPr lang="en-GB" sz="1100" dirty="0"/>
                        <a:t> created after it</a:t>
                      </a:r>
                    </a:p>
                  </a:txBody>
                  <a:tcPr marL="74295" marR="74295" marT="37148" marB="37148"/>
                </a:tc>
                <a:extLst>
                  <a:ext uri="{0D108BD9-81ED-4DB2-BD59-A6C34878D82A}">
                    <a16:rowId xmlns:a16="http://schemas.microsoft.com/office/drawing/2014/main" val="3258030284"/>
                  </a:ext>
                </a:extLst>
              </a:tr>
            </a:tbl>
          </a:graphicData>
        </a:graphic>
      </p:graphicFrame>
      <p:cxnSp>
        <p:nvCxnSpPr>
          <p:cNvPr id="5" name="Straight Connector 4"/>
          <p:cNvCxnSpPr/>
          <p:nvPr/>
        </p:nvCxnSpPr>
        <p:spPr>
          <a:xfrm>
            <a:off x="62731" y="322285"/>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7" name="Table 6">
            <a:extLst>
              <a:ext uri="{FF2B5EF4-FFF2-40B4-BE49-F238E27FC236}">
                <a16:creationId xmlns:a16="http://schemas.microsoft.com/office/drawing/2014/main" id="{127EED2C-40DA-6F4E-8561-BCF7EE4F12FE}"/>
              </a:ext>
            </a:extLst>
          </p:cNvPr>
          <p:cNvGraphicFramePr>
            <a:graphicFrameLocks noGrp="1"/>
          </p:cNvGraphicFramePr>
          <p:nvPr>
            <p:extLst>
              <p:ext uri="{D42A27DB-BD31-4B8C-83A1-F6EECF244321}">
                <p14:modId xmlns:p14="http://schemas.microsoft.com/office/powerpoint/2010/main" val="509292096"/>
              </p:ext>
            </p:extLst>
          </p:nvPr>
        </p:nvGraphicFramePr>
        <p:xfrm>
          <a:off x="116161" y="2249761"/>
          <a:ext cx="3253670" cy="2733084"/>
        </p:xfrm>
        <a:graphic>
          <a:graphicData uri="http://schemas.openxmlformats.org/drawingml/2006/table">
            <a:tbl>
              <a:tblPr firstRow="1" bandRow="1">
                <a:tableStyleId>{00A15C55-8517-42AA-B614-E9B94910E393}</a:tableStyleId>
              </a:tblPr>
              <a:tblGrid>
                <a:gridCol w="358525">
                  <a:extLst>
                    <a:ext uri="{9D8B030D-6E8A-4147-A177-3AD203B41FA5}">
                      <a16:colId xmlns:a16="http://schemas.microsoft.com/office/drawing/2014/main" val="2316687726"/>
                    </a:ext>
                  </a:extLst>
                </a:gridCol>
                <a:gridCol w="2895145">
                  <a:extLst>
                    <a:ext uri="{9D8B030D-6E8A-4147-A177-3AD203B41FA5}">
                      <a16:colId xmlns:a16="http://schemas.microsoft.com/office/drawing/2014/main" val="2379496559"/>
                    </a:ext>
                  </a:extLst>
                </a:gridCol>
              </a:tblGrid>
              <a:tr h="227498">
                <a:tc gridSpan="2">
                  <a:txBody>
                    <a:bodyPr/>
                    <a:lstStyle/>
                    <a:p>
                      <a:pPr algn="ctr"/>
                      <a:r>
                        <a:rPr lang="en-GB" altLang="en-GB" sz="1200" dirty="0"/>
                        <a:t>By the end of this unit I will</a:t>
                      </a:r>
                    </a:p>
                  </a:txBody>
                  <a:tcPr marL="74295" marR="74295" marT="37148" marB="37148"/>
                </a:tc>
                <a:tc hMerge="1">
                  <a:txBody>
                    <a:bodyPr/>
                    <a:lstStyle/>
                    <a:p>
                      <a:endParaRPr lang="en-GB" altLang="en-GB" dirty="0"/>
                    </a:p>
                  </a:txBody>
                  <a:tcPr marL="74295" marR="74295" marT="37148" marB="37148"/>
                </a:tc>
                <a:extLst>
                  <a:ext uri="{0D108BD9-81ED-4DB2-BD59-A6C34878D82A}">
                    <a16:rowId xmlns:a16="http://schemas.microsoft.com/office/drawing/2014/main" val="1550516657"/>
                  </a:ext>
                </a:extLst>
              </a:tr>
              <a:tr h="296588">
                <a:tc>
                  <a:txBody>
                    <a:bodyPr/>
                    <a:lstStyle/>
                    <a:p>
                      <a:r>
                        <a:rPr lang="en-GB" altLang="en-GB" sz="1200" b="0" dirty="0"/>
                        <a:t>1</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t>Understand the reasons behind Britain going to war</a:t>
                      </a:r>
                    </a:p>
                  </a:txBody>
                  <a:tcPr marL="68580" marR="68580" marT="0" marB="0"/>
                </a:tc>
                <a:extLst>
                  <a:ext uri="{0D108BD9-81ED-4DB2-BD59-A6C34878D82A}">
                    <a16:rowId xmlns:a16="http://schemas.microsoft.com/office/drawing/2014/main" val="3665927190"/>
                  </a:ext>
                </a:extLst>
              </a:tr>
              <a:tr h="296588">
                <a:tc>
                  <a:txBody>
                    <a:bodyPr/>
                    <a:lstStyle/>
                    <a:p>
                      <a:r>
                        <a:rPr lang="en-GB" altLang="en-GB" sz="1200" b="0" dirty="0"/>
                        <a:t>2</a:t>
                      </a:r>
                    </a:p>
                  </a:txBody>
                  <a:tcPr marL="74295" marR="74295" marT="37148" marB="37148"/>
                </a:tc>
                <a:tc>
                  <a:txBody>
                    <a:bodyPr/>
                    <a:lstStyle/>
                    <a:p>
                      <a:r>
                        <a:rPr lang="en-GB" sz="1100" b="0" kern="1200" dirty="0">
                          <a:solidFill>
                            <a:schemeClr val="dk1"/>
                          </a:solidFill>
                          <a:effectLst/>
                          <a:latin typeface="+mn-lt"/>
                          <a:ea typeface="+mn-ea"/>
                          <a:cs typeface="+mn-cs"/>
                        </a:rPr>
                        <a:t>Understand the role of the Home Front during WW2.</a:t>
                      </a:r>
                      <a:r>
                        <a:rPr lang="en-GB" sz="1100" b="0" dirty="0">
                          <a:effectLst/>
                        </a:rPr>
                        <a:t> </a:t>
                      </a:r>
                      <a:endParaRPr lang="en-GB" sz="1100" b="0" dirty="0"/>
                    </a:p>
                  </a:txBody>
                  <a:tcPr marL="68580" marR="68580" marT="0" marB="0"/>
                </a:tc>
                <a:extLst>
                  <a:ext uri="{0D108BD9-81ED-4DB2-BD59-A6C34878D82A}">
                    <a16:rowId xmlns:a16="http://schemas.microsoft.com/office/drawing/2014/main" val="2929339964"/>
                  </a:ext>
                </a:extLst>
              </a:tr>
              <a:tr h="296588">
                <a:tc>
                  <a:txBody>
                    <a:bodyPr/>
                    <a:lstStyle/>
                    <a:p>
                      <a:r>
                        <a:rPr lang="en-GB" altLang="en-GB" sz="1200" b="0" dirty="0"/>
                        <a:t>3</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0" dirty="0">
                          <a:solidFill>
                            <a:schemeClr val="tx1"/>
                          </a:solidFill>
                        </a:rPr>
                        <a:t>Understand the significance of The Battle of Britain</a:t>
                      </a:r>
                    </a:p>
                  </a:txBody>
                  <a:tcPr marL="68580" marR="68580" marT="0" marB="0"/>
                </a:tc>
                <a:extLst>
                  <a:ext uri="{0D108BD9-81ED-4DB2-BD59-A6C34878D82A}">
                    <a16:rowId xmlns:a16="http://schemas.microsoft.com/office/drawing/2014/main" val="630945595"/>
                  </a:ext>
                </a:extLst>
              </a:tr>
              <a:tr h="296588">
                <a:tc>
                  <a:txBody>
                    <a:bodyPr/>
                    <a:lstStyle/>
                    <a:p>
                      <a:r>
                        <a:rPr lang="en-GB" altLang="en-GB" sz="1200" b="0" dirty="0"/>
                        <a:t>4</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kern="1200" dirty="0">
                          <a:solidFill>
                            <a:schemeClr val="dk1"/>
                          </a:solidFill>
                          <a:effectLst/>
                          <a:latin typeface="+mn-lt"/>
                          <a:ea typeface="+mn-ea"/>
                          <a:cs typeface="+mn-cs"/>
                        </a:rPr>
                        <a:t>Understand the impact of bombing on cities and communities during the Blitz.</a:t>
                      </a:r>
                      <a:r>
                        <a:rPr lang="en-GB" sz="1100" b="0" dirty="0">
                          <a:effectLst/>
                        </a:rPr>
                        <a:t> </a:t>
                      </a:r>
                      <a:endParaRPr lang="en-US" sz="1100" b="0" dirty="0">
                        <a:solidFill>
                          <a:schemeClr val="tx1"/>
                        </a:solidFill>
                      </a:endParaRPr>
                    </a:p>
                  </a:txBody>
                  <a:tcPr marL="68580" marR="68580" marT="0" marB="0"/>
                </a:tc>
                <a:extLst>
                  <a:ext uri="{0D108BD9-81ED-4DB2-BD59-A6C34878D82A}">
                    <a16:rowId xmlns:a16="http://schemas.microsoft.com/office/drawing/2014/main" val="2467369336"/>
                  </a:ext>
                </a:extLst>
              </a:tr>
              <a:tr h="296588">
                <a:tc>
                  <a:txBody>
                    <a:bodyPr/>
                    <a:lstStyle/>
                    <a:p>
                      <a:r>
                        <a:rPr lang="en-GB" altLang="en-GB" sz="1200" b="0" dirty="0"/>
                        <a:t>5</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0" dirty="0">
                          <a:solidFill>
                            <a:schemeClr val="tx1"/>
                          </a:solidFill>
                        </a:rPr>
                        <a:t>Understand how to use historical data to raise and answer questions about evacuation </a:t>
                      </a:r>
                    </a:p>
                  </a:txBody>
                  <a:tcPr marL="68580" marR="68580" marT="0" marB="0"/>
                </a:tc>
                <a:extLst>
                  <a:ext uri="{0D108BD9-81ED-4DB2-BD59-A6C34878D82A}">
                    <a16:rowId xmlns:a16="http://schemas.microsoft.com/office/drawing/2014/main" val="2507283431"/>
                  </a:ext>
                </a:extLst>
              </a:tr>
              <a:tr h="444883">
                <a:tc>
                  <a:txBody>
                    <a:bodyPr/>
                    <a:lstStyle/>
                    <a:p>
                      <a:r>
                        <a:rPr lang="en-GB" altLang="en-GB" sz="1200" b="0" dirty="0"/>
                        <a:t>6</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kern="1200" dirty="0">
                          <a:solidFill>
                            <a:schemeClr val="dk1"/>
                          </a:solidFill>
                          <a:effectLst/>
                          <a:latin typeface="+mn-lt"/>
                          <a:ea typeface="+mn-ea"/>
                          <a:cs typeface="+mn-cs"/>
                        </a:rPr>
                        <a:t>Understand the positive legacies of the Blitz and WW2 and the importance of remembrance and commemoration.</a:t>
                      </a:r>
                      <a:r>
                        <a:rPr lang="en-GB" sz="1100" b="0" dirty="0">
                          <a:effectLst/>
                        </a:rPr>
                        <a:t> </a:t>
                      </a:r>
                      <a:endParaRPr lang="en-US" sz="1100" b="0" dirty="0">
                        <a:solidFill>
                          <a:schemeClr val="tx1"/>
                        </a:solidFill>
                      </a:endParaRPr>
                    </a:p>
                  </a:txBody>
                  <a:tcPr marL="68580" marR="68580" marT="0" marB="0"/>
                </a:tc>
                <a:extLst>
                  <a:ext uri="{0D108BD9-81ED-4DB2-BD59-A6C34878D82A}">
                    <a16:rowId xmlns:a16="http://schemas.microsoft.com/office/drawing/2014/main" val="2720364708"/>
                  </a:ext>
                </a:extLst>
              </a:tr>
              <a:tr h="296588">
                <a:tc>
                  <a:txBody>
                    <a:bodyPr/>
                    <a:lstStyle/>
                    <a:p>
                      <a:r>
                        <a:rPr lang="en-GB" altLang="en-GB" sz="1200" b="0" dirty="0"/>
                        <a:t>7</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0" dirty="0">
                          <a:solidFill>
                            <a:schemeClr val="tx1"/>
                          </a:solidFill>
                        </a:rPr>
                        <a:t>Evaluate relevant WW2 artefacts (trip to IWM)</a:t>
                      </a:r>
                    </a:p>
                  </a:txBody>
                  <a:tcPr marL="68580" marR="68580" marT="0" marB="0"/>
                </a:tc>
                <a:extLst>
                  <a:ext uri="{0D108BD9-81ED-4DB2-BD59-A6C34878D82A}">
                    <a16:rowId xmlns:a16="http://schemas.microsoft.com/office/drawing/2014/main" val="2286645262"/>
                  </a:ext>
                </a:extLst>
              </a:tr>
            </a:tbl>
          </a:graphicData>
        </a:graphic>
      </p:graphicFrame>
      <p:graphicFrame>
        <p:nvGraphicFramePr>
          <p:cNvPr id="10" name="Table 9">
            <a:extLst>
              <a:ext uri="{FF2B5EF4-FFF2-40B4-BE49-F238E27FC236}">
                <a16:creationId xmlns:a16="http://schemas.microsoft.com/office/drawing/2014/main" id="{4C0EE801-DF67-8642-8F1C-BB66249872F5}"/>
              </a:ext>
            </a:extLst>
          </p:cNvPr>
          <p:cNvGraphicFramePr>
            <a:graphicFrameLocks noGrp="1"/>
          </p:cNvGraphicFramePr>
          <p:nvPr>
            <p:extLst>
              <p:ext uri="{D42A27DB-BD31-4B8C-83A1-F6EECF244321}">
                <p14:modId xmlns:p14="http://schemas.microsoft.com/office/powerpoint/2010/main" val="645730474"/>
              </p:ext>
            </p:extLst>
          </p:nvPr>
        </p:nvGraphicFramePr>
        <p:xfrm>
          <a:off x="6702641" y="354453"/>
          <a:ext cx="3121775" cy="4511134"/>
        </p:xfrm>
        <a:graphic>
          <a:graphicData uri="http://schemas.openxmlformats.org/drawingml/2006/table">
            <a:tbl>
              <a:tblPr firstRow="1" bandRow="1">
                <a:tableStyleId>{F5AB1C69-6EDB-4FF4-983F-18BD219EF322}</a:tableStyleId>
              </a:tblPr>
              <a:tblGrid>
                <a:gridCol w="1048494">
                  <a:extLst>
                    <a:ext uri="{9D8B030D-6E8A-4147-A177-3AD203B41FA5}">
                      <a16:colId xmlns:a16="http://schemas.microsoft.com/office/drawing/2014/main" val="349500824"/>
                    </a:ext>
                  </a:extLst>
                </a:gridCol>
                <a:gridCol w="2073281">
                  <a:extLst>
                    <a:ext uri="{9D8B030D-6E8A-4147-A177-3AD203B41FA5}">
                      <a16:colId xmlns:a16="http://schemas.microsoft.com/office/drawing/2014/main" val="3124935551"/>
                    </a:ext>
                  </a:extLst>
                </a:gridCol>
              </a:tblGrid>
              <a:tr h="273269">
                <a:tc gridSpan="2">
                  <a:txBody>
                    <a:bodyPr/>
                    <a:lstStyle/>
                    <a:p>
                      <a:pPr algn="ctr"/>
                      <a:r>
                        <a:rPr lang="en-US" sz="1200" dirty="0"/>
                        <a:t>Vocabulary</a:t>
                      </a:r>
                    </a:p>
                  </a:txBody>
                  <a:tcPr marL="74295" marR="74295" marT="37148" marB="37148"/>
                </a:tc>
                <a:tc hMerge="1">
                  <a:txBody>
                    <a:bodyPr/>
                    <a:lstStyle/>
                    <a:p>
                      <a:endParaRPr lang="en-US"/>
                    </a:p>
                  </a:txBody>
                  <a:tcPr/>
                </a:tc>
                <a:extLst>
                  <a:ext uri="{0D108BD9-81ED-4DB2-BD59-A6C34878D82A}">
                    <a16:rowId xmlns:a16="http://schemas.microsoft.com/office/drawing/2014/main" val="3073657953"/>
                  </a:ext>
                </a:extLst>
              </a:tr>
              <a:tr h="582973">
                <a:tc>
                  <a:txBody>
                    <a:bodyPr/>
                    <a:lstStyle/>
                    <a:p>
                      <a:pPr algn="ctr"/>
                      <a:r>
                        <a:rPr lang="en-GB" sz="900" b="1" dirty="0"/>
                        <a:t>Blitz </a:t>
                      </a:r>
                    </a:p>
                  </a:txBody>
                  <a:tcPr marL="74295" marR="74295" marT="37148" marB="37148" anchor="ctr"/>
                </a:tc>
                <a:tc>
                  <a:txBody>
                    <a:bodyPr/>
                    <a:lstStyle/>
                    <a:p>
                      <a:r>
                        <a:rPr lang="en-GB" sz="900" dirty="0"/>
                        <a:t>Intense bombing campaign undertaken by Nazi Germany against the UK during WW2.</a:t>
                      </a:r>
                    </a:p>
                    <a:p>
                      <a:endParaRPr lang="en-GB" sz="900" dirty="0"/>
                    </a:p>
                  </a:txBody>
                  <a:tcPr marL="68580" marR="68580" marT="0" marB="0"/>
                </a:tc>
                <a:extLst>
                  <a:ext uri="{0D108BD9-81ED-4DB2-BD59-A6C34878D82A}">
                    <a16:rowId xmlns:a16="http://schemas.microsoft.com/office/drawing/2014/main" val="3272412076"/>
                  </a:ext>
                </a:extLst>
              </a:tr>
              <a:tr h="467110">
                <a:tc>
                  <a:txBody>
                    <a:bodyPr/>
                    <a:lstStyle/>
                    <a:p>
                      <a:pPr algn="ctr"/>
                      <a:r>
                        <a:rPr lang="en-GB" sz="900" b="1" dirty="0"/>
                        <a:t>Propaganda </a:t>
                      </a:r>
                    </a:p>
                  </a:txBody>
                  <a:tcPr marL="74295" marR="74295" marT="37148" marB="37148" anchor="ctr"/>
                </a:tc>
                <a:tc>
                  <a:txBody>
                    <a:bodyPr/>
                    <a:lstStyle/>
                    <a:p>
                      <a:r>
                        <a:rPr lang="en-GB" sz="900" b="0" i="0" u="none" strike="noStrike" kern="1200" dirty="0">
                          <a:solidFill>
                            <a:schemeClr val="dk1"/>
                          </a:solidFill>
                          <a:effectLst/>
                          <a:latin typeface="+mn-lt"/>
                          <a:ea typeface="+mn-ea"/>
                          <a:cs typeface="+mn-cs"/>
                        </a:rPr>
                        <a:t>Information, especially of a </a:t>
                      </a:r>
                      <a:r>
                        <a:rPr lang="en-GB" sz="900" b="0" i="0" u="none" kern="1200" dirty="0">
                          <a:solidFill>
                            <a:schemeClr val="dk1"/>
                          </a:solidFill>
                          <a:effectLst/>
                          <a:latin typeface="+mn-lt"/>
                          <a:ea typeface="+mn-ea"/>
                          <a:cs typeface="+mn-cs"/>
                        </a:rPr>
                        <a:t>biased</a:t>
                      </a:r>
                      <a:r>
                        <a:rPr lang="en-GB" sz="900" b="0" i="0" u="none" strike="noStrike" kern="1200" dirty="0">
                          <a:solidFill>
                            <a:schemeClr val="dk1"/>
                          </a:solidFill>
                          <a:effectLst/>
                          <a:latin typeface="+mn-lt"/>
                          <a:ea typeface="+mn-ea"/>
                          <a:cs typeface="+mn-cs"/>
                        </a:rPr>
                        <a:t> nature, used to promote a political cause or point of view.</a:t>
                      </a:r>
                      <a:endParaRPr lang="en-GB" sz="900" u="none" dirty="0"/>
                    </a:p>
                  </a:txBody>
                  <a:tcPr marL="68580" marR="68580" marT="0" marB="0"/>
                </a:tc>
                <a:extLst>
                  <a:ext uri="{0D108BD9-81ED-4DB2-BD59-A6C34878D82A}">
                    <a16:rowId xmlns:a16="http://schemas.microsoft.com/office/drawing/2014/main" val="3567749488"/>
                  </a:ext>
                </a:extLst>
              </a:tr>
              <a:tr h="347119">
                <a:tc>
                  <a:txBody>
                    <a:bodyPr/>
                    <a:lstStyle/>
                    <a:p>
                      <a:pPr algn="ctr"/>
                      <a:r>
                        <a:rPr lang="en-GB" sz="900" b="1" dirty="0"/>
                        <a:t>Home front </a:t>
                      </a:r>
                    </a:p>
                  </a:txBody>
                  <a:tcPr marL="74295" marR="74295" marT="37148" marB="37148" anchor="ctr"/>
                </a:tc>
                <a:tc>
                  <a:txBody>
                    <a:bodyPr/>
                    <a:lstStyle/>
                    <a:p>
                      <a:r>
                        <a:rPr lang="en-GB" sz="900" b="0" i="0" u="none" strike="noStrike" kern="1200" dirty="0">
                          <a:solidFill>
                            <a:schemeClr val="dk1"/>
                          </a:solidFill>
                          <a:effectLst/>
                          <a:latin typeface="+mn-lt"/>
                          <a:ea typeface="+mn-ea"/>
                          <a:cs typeface="+mn-cs"/>
                        </a:rPr>
                        <a:t>Covers the activities of the civilians of the home country in a nation at war</a:t>
                      </a:r>
                      <a:endParaRPr lang="en-GB" sz="900" dirty="0"/>
                    </a:p>
                  </a:txBody>
                  <a:tcPr marL="68580" marR="68580" marT="0" marB="0"/>
                </a:tc>
                <a:extLst>
                  <a:ext uri="{0D108BD9-81ED-4DB2-BD59-A6C34878D82A}">
                    <a16:rowId xmlns:a16="http://schemas.microsoft.com/office/drawing/2014/main" val="4226414173"/>
                  </a:ext>
                </a:extLst>
              </a:tr>
              <a:tr h="437229">
                <a:tc>
                  <a:txBody>
                    <a:bodyPr/>
                    <a:lstStyle/>
                    <a:p>
                      <a:pPr algn="ctr"/>
                      <a:r>
                        <a:rPr lang="en-GB" sz="900" b="1" dirty="0"/>
                        <a:t>Legacy </a:t>
                      </a:r>
                    </a:p>
                  </a:txBody>
                  <a:tcPr marL="74295" marR="74295" marT="37148" marB="37148" anchor="ctr"/>
                </a:tc>
                <a:tc>
                  <a:txBody>
                    <a:bodyPr/>
                    <a:lstStyle/>
                    <a:p>
                      <a:r>
                        <a:rPr lang="en-GB" sz="900" b="0" i="0" u="none" strike="noStrike" kern="1200" dirty="0">
                          <a:solidFill>
                            <a:schemeClr val="dk1"/>
                          </a:solidFill>
                          <a:effectLst/>
                          <a:latin typeface="+mn-lt"/>
                          <a:ea typeface="+mn-ea"/>
                          <a:cs typeface="+mn-cs"/>
                        </a:rPr>
                        <a:t>The long-lasting impact of particular events, actions, etc. that took place in the past.</a:t>
                      </a:r>
                      <a:endParaRPr lang="en-GB" sz="900" dirty="0"/>
                    </a:p>
                  </a:txBody>
                  <a:tcPr marL="68580" marR="68580" marT="0" marB="0"/>
                </a:tc>
                <a:extLst>
                  <a:ext uri="{0D108BD9-81ED-4DB2-BD59-A6C34878D82A}">
                    <a16:rowId xmlns:a16="http://schemas.microsoft.com/office/drawing/2014/main" val="2869297805"/>
                  </a:ext>
                </a:extLst>
              </a:tr>
              <a:tr h="348512">
                <a:tc>
                  <a:txBody>
                    <a:bodyPr/>
                    <a:lstStyle/>
                    <a:p>
                      <a:pPr algn="l"/>
                      <a:r>
                        <a:rPr lang="en-GB" sz="900" b="1" dirty="0"/>
                        <a:t>Commemoration</a:t>
                      </a:r>
                      <a:r>
                        <a:rPr lang="en-GB" sz="700" b="1" dirty="0"/>
                        <a:t>  </a:t>
                      </a:r>
                    </a:p>
                  </a:txBody>
                  <a:tcPr marL="74295" marR="74295" marT="37148" marB="37148" anchor="ctr"/>
                </a:tc>
                <a:tc>
                  <a:txBody>
                    <a:bodyPr/>
                    <a:lstStyle/>
                    <a:p>
                      <a:r>
                        <a:rPr lang="en-GB" sz="900" b="0" i="0" u="none" strike="noStrike" kern="1200" dirty="0">
                          <a:solidFill>
                            <a:schemeClr val="dk1"/>
                          </a:solidFill>
                          <a:effectLst/>
                          <a:latin typeface="+mn-lt"/>
                          <a:ea typeface="+mn-ea"/>
                          <a:cs typeface="+mn-cs"/>
                        </a:rPr>
                        <a:t>A ceremony/ celebration in which people and events are remembered.</a:t>
                      </a:r>
                      <a:endParaRPr lang="en-GB" sz="900" dirty="0"/>
                    </a:p>
                  </a:txBody>
                  <a:tcPr marL="68580" marR="68580" marT="0" marB="0"/>
                </a:tc>
                <a:extLst>
                  <a:ext uri="{0D108BD9-81ED-4DB2-BD59-A6C34878D82A}">
                    <a16:rowId xmlns:a16="http://schemas.microsoft.com/office/drawing/2014/main" val="790044781"/>
                  </a:ext>
                </a:extLst>
              </a:tr>
              <a:tr h="411838">
                <a:tc>
                  <a:txBody>
                    <a:bodyPr/>
                    <a:lstStyle/>
                    <a:p>
                      <a:pPr algn="ctr"/>
                      <a:r>
                        <a:rPr lang="en-GB" sz="900" b="1" dirty="0"/>
                        <a:t>Infrastructure </a:t>
                      </a:r>
                    </a:p>
                  </a:txBody>
                  <a:tcPr marL="74295" marR="74295" marT="37148" marB="37148" anchor="ctr"/>
                </a:tc>
                <a:tc>
                  <a:txBody>
                    <a:bodyPr/>
                    <a:lstStyle/>
                    <a:p>
                      <a:r>
                        <a:rPr lang="en-GB" sz="900" b="0" i="0" u="none" strike="noStrike" kern="1200" dirty="0">
                          <a:solidFill>
                            <a:schemeClr val="dk1"/>
                          </a:solidFill>
                          <a:effectLst/>
                          <a:latin typeface="+mn-lt"/>
                          <a:ea typeface="+mn-ea"/>
                          <a:cs typeface="+mn-cs"/>
                        </a:rPr>
                        <a:t>The fundamental facilities and systems serving a country, city, or other area</a:t>
                      </a:r>
                      <a:endParaRPr lang="en-GB" sz="900" b="0" dirty="0"/>
                    </a:p>
                  </a:txBody>
                  <a:tcPr marL="68580" marR="68580" marT="0" marB="0"/>
                </a:tc>
                <a:extLst>
                  <a:ext uri="{0D108BD9-81ED-4DB2-BD59-A6C34878D82A}">
                    <a16:rowId xmlns:a16="http://schemas.microsoft.com/office/drawing/2014/main" val="1821713111"/>
                  </a:ext>
                </a:extLst>
              </a:tr>
              <a:tr h="457184">
                <a:tc>
                  <a:txBody>
                    <a:bodyPr/>
                    <a:lstStyle/>
                    <a:p>
                      <a:pPr algn="ctr"/>
                      <a:r>
                        <a:rPr lang="en-GB" sz="900" b="1" dirty="0"/>
                        <a:t>Dictator</a:t>
                      </a:r>
                    </a:p>
                  </a:txBody>
                  <a:tcPr marL="74295" marR="74295" marT="37148" marB="37148" anchor="ctr"/>
                </a:tc>
                <a:tc>
                  <a:txBody>
                    <a:bodyPr/>
                    <a:lstStyle/>
                    <a:p>
                      <a:r>
                        <a:rPr lang="en-GB" sz="900" b="0" i="0" u="none" strike="noStrike" kern="1200" dirty="0">
                          <a:solidFill>
                            <a:schemeClr val="dk1"/>
                          </a:solidFill>
                          <a:effectLst/>
                          <a:latin typeface="+mn-lt"/>
                          <a:ea typeface="+mn-ea"/>
                          <a:cs typeface="+mn-cs"/>
                        </a:rPr>
                        <a:t>An individual who has total power over a country, typically one who has obtained control by force.</a:t>
                      </a:r>
                      <a:endParaRPr lang="en-GB" sz="900" dirty="0"/>
                    </a:p>
                  </a:txBody>
                  <a:tcPr marL="68580" marR="68580" marT="0" marB="0"/>
                </a:tc>
                <a:extLst>
                  <a:ext uri="{0D108BD9-81ED-4DB2-BD59-A6C34878D82A}">
                    <a16:rowId xmlns:a16="http://schemas.microsoft.com/office/drawing/2014/main" val="1103272661"/>
                  </a:ext>
                </a:extLst>
              </a:tr>
              <a:tr h="457184">
                <a:tc>
                  <a:txBody>
                    <a:bodyPr/>
                    <a:lstStyle/>
                    <a:p>
                      <a:pPr algn="ctr"/>
                      <a:r>
                        <a:rPr lang="en-GB" sz="900" b="1" dirty="0"/>
                        <a:t>Allies </a:t>
                      </a:r>
                    </a:p>
                  </a:txBody>
                  <a:tcPr marL="74295" marR="74295" marT="37148" marB="37148" anchor="ctr"/>
                </a:tc>
                <a:tc>
                  <a:txBody>
                    <a:bodyPr/>
                    <a:lstStyle/>
                    <a:p>
                      <a:r>
                        <a:rPr lang="en-GB" sz="900" dirty="0"/>
                        <a:t>The countries (including Britain, France and USA) who joined together against Hitler’s Nazi party in WW2</a:t>
                      </a:r>
                    </a:p>
                  </a:txBody>
                  <a:tcPr marL="68580" marR="68580" marT="0" marB="0"/>
                </a:tc>
                <a:extLst>
                  <a:ext uri="{0D108BD9-81ED-4DB2-BD59-A6C34878D82A}">
                    <a16:rowId xmlns:a16="http://schemas.microsoft.com/office/drawing/2014/main" val="679493037"/>
                  </a:ext>
                </a:extLst>
              </a:tr>
              <a:tr h="728716">
                <a:tc>
                  <a:txBody>
                    <a:bodyPr/>
                    <a:lstStyle/>
                    <a:p>
                      <a:pPr algn="ctr"/>
                      <a:r>
                        <a:rPr lang="en-GB" sz="900" b="1" dirty="0"/>
                        <a:t>Battle of Britain </a:t>
                      </a:r>
                    </a:p>
                  </a:txBody>
                  <a:tcPr marL="74295" marR="74295" marT="37148" marB="37148" anchor="ctr"/>
                </a:tc>
                <a:tc>
                  <a:txBody>
                    <a:bodyPr/>
                    <a:lstStyle/>
                    <a:p>
                      <a:r>
                        <a:rPr lang="en-GB" sz="900" b="0" i="0" u="none" strike="noStrike" kern="1200" dirty="0">
                          <a:solidFill>
                            <a:schemeClr val="tx1"/>
                          </a:solidFill>
                          <a:effectLst/>
                          <a:latin typeface="+mn-lt"/>
                          <a:ea typeface="+mn-ea"/>
                          <a:cs typeface="+mn-cs"/>
                        </a:rPr>
                        <a:t>The series of aerial combats that took place between British and German aircraft during the autumn of 1940 and that included the severe bombardment of British cities</a:t>
                      </a:r>
                      <a:endParaRPr lang="en-GB" sz="900" u="none" dirty="0">
                        <a:solidFill>
                          <a:schemeClr val="tx1"/>
                        </a:solidFill>
                      </a:endParaRPr>
                    </a:p>
                  </a:txBody>
                  <a:tcPr marL="68580" marR="68580" marT="0" marB="0"/>
                </a:tc>
                <a:extLst>
                  <a:ext uri="{0D108BD9-81ED-4DB2-BD59-A6C34878D82A}">
                    <a16:rowId xmlns:a16="http://schemas.microsoft.com/office/drawing/2014/main" val="1082882900"/>
                  </a:ext>
                </a:extLst>
              </a:tr>
            </a:tbl>
          </a:graphicData>
        </a:graphic>
      </p:graphicFrame>
      <p:graphicFrame>
        <p:nvGraphicFramePr>
          <p:cNvPr id="6" name="Table 5">
            <a:extLst>
              <a:ext uri="{FF2B5EF4-FFF2-40B4-BE49-F238E27FC236}">
                <a16:creationId xmlns:a16="http://schemas.microsoft.com/office/drawing/2014/main" id="{293DB8D9-2A25-5C3A-38C8-C78F8360C4A4}"/>
              </a:ext>
            </a:extLst>
          </p:cNvPr>
          <p:cNvGraphicFramePr>
            <a:graphicFrameLocks noGrp="1"/>
          </p:cNvGraphicFramePr>
          <p:nvPr>
            <p:extLst>
              <p:ext uri="{D42A27DB-BD31-4B8C-83A1-F6EECF244321}">
                <p14:modId xmlns:p14="http://schemas.microsoft.com/office/powerpoint/2010/main" val="102252880"/>
              </p:ext>
            </p:extLst>
          </p:nvPr>
        </p:nvGraphicFramePr>
        <p:xfrm>
          <a:off x="116161" y="5015016"/>
          <a:ext cx="9708256" cy="1745169"/>
        </p:xfrm>
        <a:graphic>
          <a:graphicData uri="http://schemas.openxmlformats.org/drawingml/2006/table">
            <a:tbl>
              <a:tblPr firstRow="1" bandRow="1">
                <a:tableStyleId>{93296810-A885-4BE3-A3E7-6D5BEEA58F35}</a:tableStyleId>
              </a:tblPr>
              <a:tblGrid>
                <a:gridCol w="680644">
                  <a:extLst>
                    <a:ext uri="{9D8B030D-6E8A-4147-A177-3AD203B41FA5}">
                      <a16:colId xmlns:a16="http://schemas.microsoft.com/office/drawing/2014/main" val="20000"/>
                    </a:ext>
                  </a:extLst>
                </a:gridCol>
                <a:gridCol w="695434">
                  <a:extLst>
                    <a:ext uri="{9D8B030D-6E8A-4147-A177-3AD203B41FA5}">
                      <a16:colId xmlns:a16="http://schemas.microsoft.com/office/drawing/2014/main" val="181941167"/>
                    </a:ext>
                  </a:extLst>
                </a:gridCol>
                <a:gridCol w="557631">
                  <a:extLst>
                    <a:ext uri="{9D8B030D-6E8A-4147-A177-3AD203B41FA5}">
                      <a16:colId xmlns:a16="http://schemas.microsoft.com/office/drawing/2014/main" val="3827066675"/>
                    </a:ext>
                  </a:extLst>
                </a:gridCol>
                <a:gridCol w="591841">
                  <a:extLst>
                    <a:ext uri="{9D8B030D-6E8A-4147-A177-3AD203B41FA5}">
                      <a16:colId xmlns:a16="http://schemas.microsoft.com/office/drawing/2014/main" val="1765076443"/>
                    </a:ext>
                  </a:extLst>
                </a:gridCol>
                <a:gridCol w="630008">
                  <a:extLst>
                    <a:ext uri="{9D8B030D-6E8A-4147-A177-3AD203B41FA5}">
                      <a16:colId xmlns:a16="http://schemas.microsoft.com/office/drawing/2014/main" val="205616163"/>
                    </a:ext>
                  </a:extLst>
                </a:gridCol>
                <a:gridCol w="520614">
                  <a:extLst>
                    <a:ext uri="{9D8B030D-6E8A-4147-A177-3AD203B41FA5}">
                      <a16:colId xmlns:a16="http://schemas.microsoft.com/office/drawing/2014/main" val="1345905050"/>
                    </a:ext>
                  </a:extLst>
                </a:gridCol>
                <a:gridCol w="475865">
                  <a:extLst>
                    <a:ext uri="{9D8B030D-6E8A-4147-A177-3AD203B41FA5}">
                      <a16:colId xmlns:a16="http://schemas.microsoft.com/office/drawing/2014/main" val="2428354315"/>
                    </a:ext>
                  </a:extLst>
                </a:gridCol>
                <a:gridCol w="657727">
                  <a:extLst>
                    <a:ext uri="{9D8B030D-6E8A-4147-A177-3AD203B41FA5}">
                      <a16:colId xmlns:a16="http://schemas.microsoft.com/office/drawing/2014/main" val="3109954403"/>
                    </a:ext>
                  </a:extLst>
                </a:gridCol>
                <a:gridCol w="789492">
                  <a:extLst>
                    <a:ext uri="{9D8B030D-6E8A-4147-A177-3AD203B41FA5}">
                      <a16:colId xmlns:a16="http://schemas.microsoft.com/office/drawing/2014/main" val="734024988"/>
                    </a:ext>
                  </a:extLst>
                </a:gridCol>
                <a:gridCol w="701235">
                  <a:extLst>
                    <a:ext uri="{9D8B030D-6E8A-4147-A177-3AD203B41FA5}">
                      <a16:colId xmlns:a16="http://schemas.microsoft.com/office/drawing/2014/main" val="967203296"/>
                    </a:ext>
                  </a:extLst>
                </a:gridCol>
                <a:gridCol w="941872">
                  <a:extLst>
                    <a:ext uri="{9D8B030D-6E8A-4147-A177-3AD203B41FA5}">
                      <a16:colId xmlns:a16="http://schemas.microsoft.com/office/drawing/2014/main" val="2202219858"/>
                    </a:ext>
                  </a:extLst>
                </a:gridCol>
                <a:gridCol w="421422">
                  <a:extLst>
                    <a:ext uri="{9D8B030D-6E8A-4147-A177-3AD203B41FA5}">
                      <a16:colId xmlns:a16="http://schemas.microsoft.com/office/drawing/2014/main" val="1005291654"/>
                    </a:ext>
                  </a:extLst>
                </a:gridCol>
                <a:gridCol w="867908">
                  <a:extLst>
                    <a:ext uri="{9D8B030D-6E8A-4147-A177-3AD203B41FA5}">
                      <a16:colId xmlns:a16="http://schemas.microsoft.com/office/drawing/2014/main" val="1659253572"/>
                    </a:ext>
                  </a:extLst>
                </a:gridCol>
                <a:gridCol w="701235">
                  <a:extLst>
                    <a:ext uri="{9D8B030D-6E8A-4147-A177-3AD203B41FA5}">
                      <a16:colId xmlns:a16="http://schemas.microsoft.com/office/drawing/2014/main" val="1578049340"/>
                    </a:ext>
                  </a:extLst>
                </a:gridCol>
                <a:gridCol w="475328">
                  <a:extLst>
                    <a:ext uri="{9D8B030D-6E8A-4147-A177-3AD203B41FA5}">
                      <a16:colId xmlns:a16="http://schemas.microsoft.com/office/drawing/2014/main" val="976536076"/>
                    </a:ext>
                  </a:extLst>
                </a:gridCol>
              </a:tblGrid>
              <a:tr h="195854">
                <a:tc gridSpan="15">
                  <a:txBody>
                    <a:bodyPr/>
                    <a:lstStyle/>
                    <a:p>
                      <a:pPr algn="ctr"/>
                      <a:r>
                        <a:rPr lang="en-GB" altLang="en-GB" sz="1200" dirty="0"/>
                        <a:t>TIMELINE – WW2</a:t>
                      </a:r>
                    </a:p>
                  </a:txBody>
                  <a:tcPr marL="74295" marR="74295" marT="37148" marB="37148"/>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pPr algn="ctr"/>
                      <a:endParaRPr lang="en-GB" altLang="en-GB" dirty="0"/>
                    </a:p>
                  </a:txBody>
                  <a:tcPr marL="74295" marR="74295" marT="37148" marB="37148"/>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pPr algn="ctr"/>
                      <a:endParaRPr lang="en-GB" altLang="en-GB" dirty="0"/>
                    </a:p>
                  </a:txBody>
                  <a:tcPr marL="74295" marR="74295" marT="37148" marB="37148"/>
                </a:tc>
                <a:tc hMerge="1">
                  <a:txBody>
                    <a:bodyPr/>
                    <a:lstStyle/>
                    <a:p>
                      <a:pPr algn="ctr"/>
                      <a:endParaRPr lang="en-GB" altLang="en-GB" dirty="0"/>
                    </a:p>
                  </a:txBody>
                  <a:tcPr marL="74295" marR="74295" marT="37148" marB="37148"/>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329404">
                <a:tc>
                  <a:txBody>
                    <a:bodyPr/>
                    <a:lstStyle/>
                    <a:p>
                      <a:pPr algn="ctr"/>
                      <a:r>
                        <a:rPr lang="en-GB" sz="800" b="1" i="0" u="none" strike="noStrike" kern="1200" dirty="0">
                          <a:solidFill>
                            <a:schemeClr val="dk1"/>
                          </a:solidFill>
                          <a:effectLst/>
                          <a:latin typeface="+mn-lt"/>
                          <a:ea typeface="+mn-ea"/>
                          <a:cs typeface="+mn-cs"/>
                        </a:rPr>
                        <a:t> Jan 30</a:t>
                      </a:r>
                      <a:r>
                        <a:rPr lang="en-GB" sz="800" b="1" i="0" u="none" strike="noStrike" kern="1200" baseline="30000" dirty="0">
                          <a:solidFill>
                            <a:schemeClr val="dk1"/>
                          </a:solidFill>
                          <a:effectLst/>
                          <a:latin typeface="+mn-lt"/>
                          <a:ea typeface="+mn-ea"/>
                          <a:cs typeface="+mn-cs"/>
                        </a:rPr>
                        <a:t>th</a:t>
                      </a:r>
                      <a:r>
                        <a:rPr lang="en-GB" sz="800" b="1" i="0" u="none" strike="noStrike" kern="1200" dirty="0">
                          <a:solidFill>
                            <a:schemeClr val="dk1"/>
                          </a:solidFill>
                          <a:effectLst/>
                          <a:latin typeface="+mn-lt"/>
                          <a:ea typeface="+mn-ea"/>
                          <a:cs typeface="+mn-cs"/>
                        </a:rPr>
                        <a:t>  1939</a:t>
                      </a:r>
                      <a:endParaRPr lang="en-GB" sz="800" b="1" dirty="0"/>
                    </a:p>
                  </a:txBody>
                  <a:tcPr marL="74295" marR="74295" marT="37148" marB="37148" anchor="ctr"/>
                </a:tc>
                <a:tc>
                  <a:txBody>
                    <a:bodyPr/>
                    <a:lstStyle/>
                    <a:p>
                      <a:pPr algn="ctr"/>
                      <a:r>
                        <a:rPr lang="en-GB" sz="800" b="1" i="0" u="none" strike="noStrike" kern="1200" dirty="0">
                          <a:solidFill>
                            <a:schemeClr val="dk1"/>
                          </a:solidFill>
                          <a:effectLst/>
                          <a:latin typeface="+mn-lt"/>
                          <a:ea typeface="+mn-ea"/>
                          <a:cs typeface="+mn-cs"/>
                        </a:rPr>
                        <a:t> Sept 1</a:t>
                      </a:r>
                      <a:r>
                        <a:rPr lang="en-GB" sz="800" b="1" i="0" u="none" strike="noStrike" kern="1200" baseline="30000" dirty="0">
                          <a:solidFill>
                            <a:schemeClr val="dk1"/>
                          </a:solidFill>
                          <a:effectLst/>
                          <a:latin typeface="+mn-lt"/>
                          <a:ea typeface="+mn-ea"/>
                          <a:cs typeface="+mn-cs"/>
                        </a:rPr>
                        <a:t>st</a:t>
                      </a:r>
                      <a:r>
                        <a:rPr lang="en-GB" sz="800" b="1" i="0" u="none" strike="noStrike" kern="1200" dirty="0">
                          <a:solidFill>
                            <a:schemeClr val="dk1"/>
                          </a:solidFill>
                          <a:effectLst/>
                          <a:latin typeface="+mn-lt"/>
                          <a:ea typeface="+mn-ea"/>
                          <a:cs typeface="+mn-cs"/>
                        </a:rPr>
                        <a:t> 1939</a:t>
                      </a:r>
                      <a:endParaRPr lang="en-GB" sz="800" b="1" dirty="0"/>
                    </a:p>
                  </a:txBody>
                  <a:tcPr marL="74295" marR="74295" marT="37148" marB="37148" anchor="ctr"/>
                </a:tc>
                <a:tc>
                  <a:txBody>
                    <a:bodyPr/>
                    <a:lstStyle/>
                    <a:p>
                      <a:pPr algn="ctr"/>
                      <a:r>
                        <a:rPr lang="en-GB" sz="800" b="1" i="0" u="none" strike="noStrike" kern="1200" dirty="0">
                          <a:solidFill>
                            <a:schemeClr val="dk1"/>
                          </a:solidFill>
                          <a:effectLst/>
                          <a:latin typeface="+mn-lt"/>
                          <a:ea typeface="+mn-ea"/>
                          <a:cs typeface="+mn-cs"/>
                        </a:rPr>
                        <a:t> Sept 3</a:t>
                      </a:r>
                      <a:r>
                        <a:rPr lang="en-GB" sz="800" b="1" i="0" u="none" strike="noStrike" kern="1200" baseline="30000" dirty="0">
                          <a:solidFill>
                            <a:schemeClr val="dk1"/>
                          </a:solidFill>
                          <a:effectLst/>
                          <a:latin typeface="+mn-lt"/>
                          <a:ea typeface="+mn-ea"/>
                          <a:cs typeface="+mn-cs"/>
                        </a:rPr>
                        <a:t>rd</a:t>
                      </a:r>
                      <a:r>
                        <a:rPr lang="en-GB" sz="800" b="1" i="0" u="none" strike="noStrike" kern="1200" dirty="0">
                          <a:solidFill>
                            <a:schemeClr val="dk1"/>
                          </a:solidFill>
                          <a:effectLst/>
                          <a:latin typeface="+mn-lt"/>
                          <a:ea typeface="+mn-ea"/>
                          <a:cs typeface="+mn-cs"/>
                        </a:rPr>
                        <a:t> 1939</a:t>
                      </a:r>
                      <a:endParaRPr lang="en-GB" sz="800" b="1" dirty="0"/>
                    </a:p>
                  </a:txBody>
                  <a:tcPr marL="68580" marR="68580" marT="0" marB="0" anchor="ctr"/>
                </a:tc>
                <a:tc>
                  <a:txBody>
                    <a:bodyPr/>
                    <a:lstStyle/>
                    <a:p>
                      <a:pPr algn="ctr"/>
                      <a:r>
                        <a:rPr lang="en-GB" sz="800" b="1" dirty="0"/>
                        <a:t>10</a:t>
                      </a:r>
                      <a:r>
                        <a:rPr lang="en-GB" sz="800" b="1" baseline="30000" dirty="0"/>
                        <a:t>th</a:t>
                      </a:r>
                      <a:r>
                        <a:rPr lang="en-GB" sz="800" b="1" dirty="0"/>
                        <a:t> May 1940</a:t>
                      </a:r>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dirty="0"/>
                        <a:t>May 14</a:t>
                      </a:r>
                      <a:r>
                        <a:rPr lang="en-GB" sz="800" b="1" baseline="30000" dirty="0"/>
                        <a:t>th</a:t>
                      </a:r>
                      <a:r>
                        <a:rPr lang="en-GB" sz="800" b="1" dirty="0"/>
                        <a:t> 1940 </a:t>
                      </a:r>
                    </a:p>
                    <a:p>
                      <a:pPr algn="ctr"/>
                      <a:endParaRPr lang="en-GB" sz="800" b="1" dirty="0"/>
                    </a:p>
                  </a:txBody>
                  <a:tcPr marL="68580" marR="68580" marT="0" marB="0" anchor="ctr"/>
                </a:tc>
                <a:tc>
                  <a:txBody>
                    <a:bodyPr/>
                    <a:lstStyle/>
                    <a:p>
                      <a:pPr algn="ctr"/>
                      <a:r>
                        <a:rPr lang="en-GB" sz="800" b="1" dirty="0"/>
                        <a:t>10</a:t>
                      </a:r>
                      <a:r>
                        <a:rPr lang="en-GB" sz="800" b="1" baseline="30000" dirty="0"/>
                        <a:t>th</a:t>
                      </a:r>
                      <a:r>
                        <a:rPr lang="en-GB" sz="800" b="1" dirty="0"/>
                        <a:t> July 1940 </a:t>
                      </a:r>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dirty="0"/>
                        <a:t>7</a:t>
                      </a:r>
                      <a:r>
                        <a:rPr lang="en-GB" sz="800" b="1" baseline="30000" dirty="0"/>
                        <a:t>th</a:t>
                      </a:r>
                      <a:r>
                        <a:rPr lang="en-GB" sz="800" b="1" dirty="0"/>
                        <a:t> Sept 1940</a:t>
                      </a:r>
                    </a:p>
                    <a:p>
                      <a:pPr algn="ctr"/>
                      <a:endParaRPr lang="en-GB" sz="800" b="1" dirty="0"/>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dirty="0"/>
                        <a:t>Nov 14</a:t>
                      </a:r>
                      <a:r>
                        <a:rPr lang="en-GB" sz="800" b="1" baseline="30000" dirty="0"/>
                        <a:t>th</a:t>
                      </a:r>
                      <a:r>
                        <a:rPr lang="en-GB" sz="800" b="1" dirty="0"/>
                        <a:t> 1940</a:t>
                      </a:r>
                    </a:p>
                    <a:p>
                      <a:pPr algn="ctr"/>
                      <a:endParaRPr lang="en-GB" sz="800" b="1" dirty="0"/>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dirty="0"/>
                        <a:t>29</a:t>
                      </a:r>
                      <a:r>
                        <a:rPr lang="en-GB" sz="800" b="1" baseline="30000" dirty="0"/>
                        <a:t>th</a:t>
                      </a:r>
                      <a:r>
                        <a:rPr lang="en-GB" sz="800" b="1" dirty="0"/>
                        <a:t> December 1940</a:t>
                      </a:r>
                    </a:p>
                    <a:p>
                      <a:pPr algn="ctr"/>
                      <a:endParaRPr lang="en-GB" sz="800" b="1" dirty="0"/>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dirty="0"/>
                        <a:t>March 12</a:t>
                      </a:r>
                      <a:r>
                        <a:rPr lang="en-GB" sz="800" b="1" baseline="30000" dirty="0"/>
                        <a:t>th</a:t>
                      </a:r>
                      <a:r>
                        <a:rPr lang="en-GB" sz="800" b="1" dirty="0"/>
                        <a:t> 1941</a:t>
                      </a:r>
                    </a:p>
                    <a:p>
                      <a:pPr algn="ctr"/>
                      <a:endParaRPr lang="en-GB" sz="800" b="1" dirty="0"/>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dirty="0"/>
                        <a:t>11</a:t>
                      </a:r>
                      <a:r>
                        <a:rPr lang="en-GB" sz="800" b="1" baseline="30000" dirty="0"/>
                        <a:t>th</a:t>
                      </a:r>
                      <a:r>
                        <a:rPr lang="en-GB" sz="800" b="1" dirty="0"/>
                        <a:t> May 1941</a:t>
                      </a:r>
                    </a:p>
                    <a:p>
                      <a:pPr algn="ctr"/>
                      <a:endParaRPr lang="en-GB" sz="800" b="1" dirty="0"/>
                    </a:p>
                  </a:txBody>
                  <a:tcPr marL="68580" marR="68580" marT="0" marB="0" anchor="ctr"/>
                </a:tc>
                <a:tc>
                  <a:txBody>
                    <a:bodyPr/>
                    <a:lstStyle/>
                    <a:p>
                      <a:pPr algn="ctr"/>
                      <a:r>
                        <a:rPr lang="en-GB" sz="800" b="1" dirty="0"/>
                        <a:t>6</a:t>
                      </a:r>
                      <a:r>
                        <a:rPr lang="en-GB" sz="800" b="1" baseline="30000" dirty="0"/>
                        <a:t>th</a:t>
                      </a:r>
                      <a:r>
                        <a:rPr lang="en-GB" sz="800" b="1" dirty="0"/>
                        <a:t> June 1944</a:t>
                      </a:r>
                    </a:p>
                  </a:txBody>
                  <a:tcPr marL="68580" marR="68580" marT="0" marB="0" anchor="ctr"/>
                </a:tc>
                <a:tc>
                  <a:txBody>
                    <a:bodyPr/>
                    <a:lstStyle/>
                    <a:p>
                      <a:pPr algn="ctr"/>
                      <a:r>
                        <a:rPr lang="en-GB" sz="800" b="1" dirty="0"/>
                        <a:t>30</a:t>
                      </a:r>
                      <a:r>
                        <a:rPr lang="en-GB" sz="800" b="1" baseline="30000" dirty="0"/>
                        <a:t>th</a:t>
                      </a:r>
                      <a:r>
                        <a:rPr lang="en-GB" sz="800" b="1" dirty="0"/>
                        <a:t> April 1945 </a:t>
                      </a:r>
                    </a:p>
                  </a:txBody>
                  <a:tcPr marL="68580" marR="68580" marT="0" marB="0" anchor="ctr"/>
                </a:tc>
                <a:tc>
                  <a:txBody>
                    <a:bodyPr/>
                    <a:lstStyle/>
                    <a:p>
                      <a:pPr algn="ctr"/>
                      <a:r>
                        <a:rPr lang="en-GB" sz="800" b="1" dirty="0"/>
                        <a:t>7</a:t>
                      </a:r>
                      <a:r>
                        <a:rPr lang="en-GB" sz="800" b="1" baseline="30000" dirty="0"/>
                        <a:t>th</a:t>
                      </a:r>
                      <a:r>
                        <a:rPr lang="en-GB" sz="800" b="1" dirty="0"/>
                        <a:t> May 1945</a:t>
                      </a:r>
                    </a:p>
                  </a:txBody>
                  <a:tcPr marL="68580" marR="68580" marT="0" marB="0" anchor="ctr"/>
                </a:tc>
                <a:tc>
                  <a:txBody>
                    <a:bodyPr/>
                    <a:lstStyle/>
                    <a:p>
                      <a:pPr algn="ctr"/>
                      <a:r>
                        <a:rPr lang="en-GB" sz="800" b="1" dirty="0"/>
                        <a:t>8</a:t>
                      </a:r>
                      <a:r>
                        <a:rPr lang="en-GB" sz="800" b="1" baseline="30000" dirty="0"/>
                        <a:t>th</a:t>
                      </a:r>
                      <a:r>
                        <a:rPr lang="en-GB" sz="800" b="1" dirty="0"/>
                        <a:t> May 1945</a:t>
                      </a:r>
                    </a:p>
                  </a:txBody>
                  <a:tcPr marL="68580" marR="68580" marT="0" marB="0" anchor="ctr"/>
                </a:tc>
                <a:extLst>
                  <a:ext uri="{0D108BD9-81ED-4DB2-BD59-A6C34878D82A}">
                    <a16:rowId xmlns:a16="http://schemas.microsoft.com/office/drawing/2014/main" val="10001"/>
                  </a:ext>
                </a:extLst>
              </a:tr>
              <a:tr h="112223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0" i="0" u="none" strike="noStrike" kern="1200" dirty="0">
                          <a:solidFill>
                            <a:schemeClr val="dk1"/>
                          </a:solidFill>
                          <a:effectLst/>
                          <a:latin typeface="+mn-lt"/>
                          <a:ea typeface="+mn-ea"/>
                          <a:cs typeface="+mn-cs"/>
                        </a:rPr>
                        <a:t>Adolf Hitler becomes Chancellor of Germany. His Nazi Party, or the Third Reich, takes power</a:t>
                      </a:r>
                      <a:endParaRPr lang="en-GB" sz="800" dirty="0"/>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t>Germany invades Poland – WW2 begins</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t>France and Britain declare war on Germany </a:t>
                      </a:r>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t>Winston Churchill becomes Prime Minister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dirty="0"/>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a:t>Home guard </a:t>
                      </a:r>
                      <a:r>
                        <a:rPr lang="en-GB" sz="800" dirty="0"/>
                        <a:t>is formed </a:t>
                      </a:r>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t>Battle of Britain begins </a:t>
                      </a:r>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t>First night of the Blitz in London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dirty="0"/>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t>Luftwaffe bombs Coventry as well as London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dirty="0"/>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t>The heaviest night of bombing on London.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dirty="0"/>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t>British defences improve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dirty="0"/>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t>Hitler abandons the Blitz to redeploy the Luftwaffe in preparation to invade Russia.</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dirty="0"/>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t>D-Day </a:t>
                      </a:r>
                    </a:p>
                  </a:txBody>
                  <a:tcPr marL="68580" marR="68580" marT="0" marB="0"/>
                </a:tc>
                <a:tc>
                  <a:txBody>
                    <a:bodyPr/>
                    <a:lstStyle/>
                    <a:p>
                      <a:r>
                        <a:rPr lang="en-GB" sz="800" dirty="0"/>
                        <a:t>Hitler Commits suicide </a:t>
                      </a:r>
                    </a:p>
                  </a:txBody>
                  <a:tcPr marL="68580" marR="68580" marT="0" marB="0"/>
                </a:tc>
                <a:tc>
                  <a:txBody>
                    <a:bodyPr/>
                    <a:lstStyle/>
                    <a:p>
                      <a:r>
                        <a:rPr lang="en-GB" sz="800" dirty="0"/>
                        <a:t>Germany surrenders to the allies </a:t>
                      </a:r>
                    </a:p>
                  </a:txBody>
                  <a:tcPr marL="68580" marR="68580" marT="0" marB="0"/>
                </a:tc>
                <a:tc>
                  <a:txBody>
                    <a:bodyPr/>
                    <a:lstStyle/>
                    <a:p>
                      <a:r>
                        <a:rPr lang="en-GB" sz="800" dirty="0"/>
                        <a:t>VE day </a:t>
                      </a:r>
                    </a:p>
                  </a:txBody>
                  <a:tcPr marL="68580" marR="68580" marT="0" marB="0"/>
                </a:tc>
                <a:extLst>
                  <a:ext uri="{0D108BD9-81ED-4DB2-BD59-A6C34878D82A}">
                    <a16:rowId xmlns:a16="http://schemas.microsoft.com/office/drawing/2014/main" val="10002"/>
                  </a:ext>
                </a:extLst>
              </a:tr>
            </a:tbl>
          </a:graphicData>
        </a:graphic>
      </p:graphicFrame>
      <p:pic>
        <p:nvPicPr>
          <p:cNvPr id="1028" name="Picture 4" descr="World War Two: Posters Worth A Thousand Words — Google Arts &amp; Culture">
            <a:extLst>
              <a:ext uri="{FF2B5EF4-FFF2-40B4-BE49-F238E27FC236}">
                <a16:creationId xmlns:a16="http://schemas.microsoft.com/office/drawing/2014/main" id="{66F5B711-9CCB-6B7A-445E-EB2851E559F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53308" y="2256432"/>
            <a:ext cx="987039" cy="149076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 name="Table 2">
            <a:extLst>
              <a:ext uri="{FF2B5EF4-FFF2-40B4-BE49-F238E27FC236}">
                <a16:creationId xmlns:a16="http://schemas.microsoft.com/office/drawing/2014/main" id="{5DBF3071-2A7E-58A5-6ECB-ACA32730DF5C}"/>
              </a:ext>
            </a:extLst>
          </p:cNvPr>
          <p:cNvGraphicFramePr>
            <a:graphicFrameLocks noGrp="1"/>
          </p:cNvGraphicFramePr>
          <p:nvPr>
            <p:extLst>
              <p:ext uri="{D42A27DB-BD31-4B8C-83A1-F6EECF244321}">
                <p14:modId xmlns:p14="http://schemas.microsoft.com/office/powerpoint/2010/main" val="969414537"/>
              </p:ext>
            </p:extLst>
          </p:nvPr>
        </p:nvGraphicFramePr>
        <p:xfrm>
          <a:off x="2986084" y="354454"/>
          <a:ext cx="3698097" cy="1798790"/>
        </p:xfrm>
        <a:graphic>
          <a:graphicData uri="http://schemas.openxmlformats.org/drawingml/2006/table">
            <a:tbl>
              <a:tblPr firstRow="1" bandRow="1">
                <a:tableStyleId>{21E4AEA4-8DFA-4A89-87EB-49C32662AFE0}</a:tableStyleId>
              </a:tblPr>
              <a:tblGrid>
                <a:gridCol w="1365659">
                  <a:extLst>
                    <a:ext uri="{9D8B030D-6E8A-4147-A177-3AD203B41FA5}">
                      <a16:colId xmlns:a16="http://schemas.microsoft.com/office/drawing/2014/main" val="2316687726"/>
                    </a:ext>
                  </a:extLst>
                </a:gridCol>
                <a:gridCol w="2332438">
                  <a:extLst>
                    <a:ext uri="{9D8B030D-6E8A-4147-A177-3AD203B41FA5}">
                      <a16:colId xmlns:a16="http://schemas.microsoft.com/office/drawing/2014/main" val="1935823226"/>
                    </a:ext>
                  </a:extLst>
                </a:gridCol>
              </a:tblGrid>
              <a:tr h="244921">
                <a:tc gridSpan="2">
                  <a:txBody>
                    <a:bodyPr/>
                    <a:lstStyle/>
                    <a:p>
                      <a:pPr algn="ctr"/>
                      <a:r>
                        <a:rPr lang="en-GB" altLang="en-GB" sz="1000" dirty="0"/>
                        <a:t>Significant people</a:t>
                      </a:r>
                      <a:endParaRPr lang="en-GB" sz="1000" b="0" i="1" dirty="0"/>
                    </a:p>
                  </a:txBody>
                  <a:tcPr marL="74295" marR="74295" marT="37148" marB="37148"/>
                </a:tc>
                <a:tc hMerge="1">
                  <a:txBody>
                    <a:bodyPr/>
                    <a:lstStyle/>
                    <a:p>
                      <a:endParaRPr lang="en-US"/>
                    </a:p>
                  </a:txBody>
                  <a:tcPr/>
                </a:tc>
                <a:extLst>
                  <a:ext uri="{0D108BD9-81ED-4DB2-BD59-A6C34878D82A}">
                    <a16:rowId xmlns:a16="http://schemas.microsoft.com/office/drawing/2014/main" val="1550516657"/>
                  </a:ext>
                </a:extLst>
              </a:tr>
              <a:tr h="841814">
                <a:tc>
                  <a:txBody>
                    <a:bodyPr/>
                    <a:lstStyle/>
                    <a:p>
                      <a:pPr algn="ctr"/>
                      <a:r>
                        <a:rPr lang="en-US" sz="1000" dirty="0"/>
                        <a:t>Elizabeth II (1926-2022)</a:t>
                      </a:r>
                    </a:p>
                  </a:txBody>
                  <a:tcPr marL="74295" marR="74295" marT="37148" marB="37148"/>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i="0" u="none" strike="noStrike" kern="1200" dirty="0">
                          <a:solidFill>
                            <a:schemeClr val="dk1"/>
                          </a:solidFill>
                          <a:effectLst/>
                          <a:latin typeface="+mn-lt"/>
                          <a:ea typeface="+mn-ea"/>
                          <a:cs typeface="+mn-cs"/>
                        </a:rPr>
                        <a:t>Princess Elizabeth was just 13 years old when war broke out on September 3, 1939. Along with her sister, she was sent to Windsor Castle, approximately 20 miles outside of London.</a:t>
                      </a:r>
                      <a:endParaRPr lang="en-US" sz="1000" dirty="0"/>
                    </a:p>
                  </a:txBody>
                  <a:tcPr marL="74295" marR="74295" marT="37148" marB="37148"/>
                </a:tc>
                <a:extLst>
                  <a:ext uri="{0D108BD9-81ED-4DB2-BD59-A6C34878D82A}">
                    <a16:rowId xmlns:a16="http://schemas.microsoft.com/office/drawing/2014/main" val="2929339964"/>
                  </a:ext>
                </a:extLst>
              </a:tr>
              <a:tr h="712055">
                <a:tc>
                  <a:txBody>
                    <a:bodyPr/>
                    <a:lstStyle/>
                    <a:p>
                      <a:pPr algn="ctr"/>
                      <a:r>
                        <a:rPr lang="en-US" sz="1000" dirty="0"/>
                        <a:t>Winston Churchill (1874-1965)</a:t>
                      </a:r>
                    </a:p>
                  </a:txBody>
                  <a:tcPr marL="74295" marR="74295" marT="37148" marB="37148"/>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t>Prime Minister of the UK from 1940-1945 (for the majority of WW2). He was responsible for making many difficult decisions during this time.</a:t>
                      </a:r>
                    </a:p>
                  </a:txBody>
                  <a:tcPr marL="74295" marR="74295" marT="37148" marB="37148"/>
                </a:tc>
                <a:extLst>
                  <a:ext uri="{0D108BD9-81ED-4DB2-BD59-A6C34878D82A}">
                    <a16:rowId xmlns:a16="http://schemas.microsoft.com/office/drawing/2014/main" val="261508857"/>
                  </a:ext>
                </a:extLst>
              </a:tr>
            </a:tbl>
          </a:graphicData>
        </a:graphic>
      </p:graphicFrame>
      <p:pic>
        <p:nvPicPr>
          <p:cNvPr id="8" name="Picture 2" descr="Battle of Britain - Wikipedia">
            <a:extLst>
              <a:ext uri="{FF2B5EF4-FFF2-40B4-BE49-F238E27FC236}">
                <a16:creationId xmlns:a16="http://schemas.microsoft.com/office/drawing/2014/main" id="{E2EC3898-68BD-B405-4E03-38E6CD850B8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69831" y="2308936"/>
            <a:ext cx="1750018" cy="2614733"/>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What Life Was Like During the London Blitz - JSTOR Daily">
            <a:extLst>
              <a:ext uri="{FF2B5EF4-FFF2-40B4-BE49-F238E27FC236}">
                <a16:creationId xmlns:a16="http://schemas.microsoft.com/office/drawing/2014/main" id="{BE15A0E3-01BD-94E9-2F7A-CB479F1E7E0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95349" y="3806370"/>
            <a:ext cx="1588832" cy="1059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693952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4991</TotalTime>
  <Words>552</Words>
  <Application>Microsoft Macintosh PowerPoint</Application>
  <PresentationFormat>A4 Paper (210x297 mm)</PresentationFormat>
  <Paragraphs>81</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WW2: What positive legacies can we still see today?   | Year 6 History  |  Spring 2</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StAndrews Primary 4</cp:lastModifiedBy>
  <cp:revision>91</cp:revision>
  <cp:lastPrinted>2024-03-20T08:39:52Z</cp:lastPrinted>
  <dcterms:created xsi:type="dcterms:W3CDTF">2017-10-15T20:56:30Z</dcterms:created>
  <dcterms:modified xsi:type="dcterms:W3CDTF">2024-03-20T08:42:06Z</dcterms:modified>
</cp:coreProperties>
</file>